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
  </p:notesMasterIdLst>
  <p:handoutMasterIdLst>
    <p:handoutMasterId r:id="rId6"/>
  </p:handoutMasterIdLst>
  <p:sldIdLst>
    <p:sldId id="256" r:id="rId2"/>
    <p:sldId id="257" r:id="rId3"/>
    <p:sldId id="258" r:id="rId4"/>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90" d="100"/>
          <a:sy n="90" d="100"/>
        </p:scale>
        <p:origin x="1910" y="-202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610E435A-50A1-0065-1119-D4389ABC438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a:extLst>
              <a:ext uri="{FF2B5EF4-FFF2-40B4-BE49-F238E27FC236}">
                <a16:creationId xmlns:a16="http://schemas.microsoft.com/office/drawing/2014/main" id="{E286B86B-35EB-44F7-AE23-A708237110F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E80A14-6E87-46D4-B262-2A33554EBC12}" type="datetimeFigureOut">
              <a:rPr lang="en-US" smtClean="0"/>
              <a:t>3/26/2024</a:t>
            </a:fld>
            <a:endParaRPr lang="en-US"/>
          </a:p>
        </p:txBody>
      </p:sp>
      <p:sp>
        <p:nvSpPr>
          <p:cNvPr id="4" name="Marcador de pie de página 3">
            <a:extLst>
              <a:ext uri="{FF2B5EF4-FFF2-40B4-BE49-F238E27FC236}">
                <a16:creationId xmlns:a16="http://schemas.microsoft.com/office/drawing/2014/main" id="{2031D558-E7DF-1BDB-F884-B3E6D307DC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Marcador de número de diapositiva 4">
            <a:extLst>
              <a:ext uri="{FF2B5EF4-FFF2-40B4-BE49-F238E27FC236}">
                <a16:creationId xmlns:a16="http://schemas.microsoft.com/office/drawing/2014/main" id="{8071ED7B-F687-E39C-DE7A-83975067782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E63B6BD-171B-4286-AE49-33D80D5E9EEE}" type="slidenum">
              <a:rPr lang="en-US" smtClean="0"/>
              <a:t>‹Nº›</a:t>
            </a:fld>
            <a:endParaRPr lang="en-US"/>
          </a:p>
        </p:txBody>
      </p:sp>
    </p:spTree>
    <p:extLst>
      <p:ext uri="{BB962C8B-B14F-4D97-AF65-F5344CB8AC3E}">
        <p14:creationId xmlns:p14="http://schemas.microsoft.com/office/powerpoint/2010/main" val="411859318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AFBF0E-6EBE-4DC1-8DBB-3D79AC40495F}" type="datetimeFigureOut">
              <a:rPr lang="en-US" smtClean="0"/>
              <a:t>3/26/2024</a:t>
            </a:fld>
            <a:endParaRPr lang="en-US"/>
          </a:p>
        </p:txBody>
      </p:sp>
      <p:sp>
        <p:nvSpPr>
          <p:cNvPr id="4" name="Marcador de imagen de diapositiva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CA1A2D-33A0-49A1-A0E5-C837EFE70E1F}" type="slidenum">
              <a:rPr lang="en-US" smtClean="0"/>
              <a:t>‹Nº›</a:t>
            </a:fld>
            <a:endParaRPr lang="en-US"/>
          </a:p>
        </p:txBody>
      </p:sp>
    </p:spTree>
    <p:extLst>
      <p:ext uri="{BB962C8B-B14F-4D97-AF65-F5344CB8AC3E}">
        <p14:creationId xmlns:p14="http://schemas.microsoft.com/office/powerpoint/2010/main" val="34739712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49832" y="2091269"/>
            <a:ext cx="4965726" cy="4809395"/>
          </a:xfrm>
        </p:spPr>
        <p:txBody>
          <a:bodyPr anchor="b"/>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49832" y="6900660"/>
            <a:ext cx="4965726" cy="1244273"/>
          </a:xfrm>
        </p:spPr>
        <p:txBody>
          <a:bodyPr anchor="t"/>
          <a:lstStyle>
            <a:lvl1pPr marL="0" indent="0" algn="l">
              <a:buNone/>
              <a:defRPr cap="all">
                <a:solidFill>
                  <a:schemeClr val="bg2">
                    <a:lumMod val="40000"/>
                    <a:lumOff val="6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C87419F-23AA-4AFC-8B67-540F99277F3C}"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3445155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3"/>
          <p:cNvSpPr>
            <a:spLocks noGrp="1"/>
          </p:cNvSpPr>
          <p:nvPr>
            <p:ph type="dt" sz="half" idx="10"/>
          </p:nvPr>
        </p:nvSpPr>
        <p:spPr/>
        <p:txBody>
          <a:bodyPr/>
          <a:lstStyle/>
          <a:p>
            <a:fld id="{DC87419F-23AA-4AFC-8B67-540F99277F3C}"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2188192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49833" y="4133616"/>
            <a:ext cx="4965725" cy="2767046"/>
          </a:xfrm>
        </p:spPr>
        <p:txBody>
          <a:bodyPr anchor="b"/>
          <a:lstStyle>
            <a:lvl1pPr algn="l">
              <a:defRPr sz="3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49832" y="6900661"/>
            <a:ext cx="4965726" cy="1242800"/>
          </a:xfrm>
        </p:spPr>
        <p:txBody>
          <a:bodyPr anchor="t"/>
          <a:lstStyle>
            <a:lvl1pPr marL="0" indent="0" algn="l">
              <a:buNone/>
              <a:defRPr sz="1500" cap="all">
                <a:solidFill>
                  <a:schemeClr val="bg2">
                    <a:lumMod val="40000"/>
                    <a:lumOff val="6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C87419F-23AA-4AFC-8B67-540F99277F3C}"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4104288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0775" y="2976388"/>
            <a:ext cx="2473585" cy="6060547"/>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181482" y="2969913"/>
            <a:ext cx="2473586" cy="606702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C87419F-23AA-4AFC-8B67-540F99277F3C}" type="datetimeFigureOut">
              <a:rPr lang="en-US" smtClean="0"/>
              <a:t>3/26/2024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2397651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0775" y="2751667"/>
            <a:ext cx="2473584" cy="832378"/>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0775" y="3632200"/>
            <a:ext cx="2473585" cy="5404733"/>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181482" y="2751667"/>
            <a:ext cx="2473585" cy="832378"/>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3181482" y="3632200"/>
            <a:ext cx="2473585" cy="5404733"/>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C87419F-23AA-4AFC-8B67-540F99277F3C}" type="datetimeFigureOut">
              <a:rPr lang="en-US" smtClean="0"/>
              <a:t>3/26/2024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1593616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fld id="{DC87419F-23AA-4AFC-8B67-540F99277F3C}" type="datetimeFigureOut">
              <a:rPr lang="en-US" smtClean="0"/>
              <a:t>3/26/2024</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1084381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C87419F-23AA-4AFC-8B67-540F99277F3C}" type="datetimeFigureOut">
              <a:rPr lang="en-US" smtClean="0"/>
              <a:t>3/26/2024</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369427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49831" y="2091267"/>
            <a:ext cx="1913597" cy="2091267"/>
          </a:xfrm>
        </p:spPr>
        <p:txBody>
          <a:bodyPr anchor="b"/>
          <a:lstStyle>
            <a:lvl1pPr algn="l">
              <a:defRPr sz="18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2692048" y="2091267"/>
            <a:ext cx="2923510" cy="66040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49831" y="4520073"/>
            <a:ext cx="1913597" cy="418253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fld id="{DC87419F-23AA-4AFC-8B67-540F99277F3C}" type="datetimeFigureOut">
              <a:rPr lang="en-US" smtClean="0"/>
              <a:t>3/26/2024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380769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49242" y="2678277"/>
            <a:ext cx="2865506" cy="2274723"/>
          </a:xfrm>
        </p:spPr>
        <p:txBody>
          <a:bodyPr anchor="b">
            <a:normAutofit/>
          </a:bodyPr>
          <a:lstStyle>
            <a:lvl1pPr algn="l">
              <a:defRPr sz="27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910138" y="1651000"/>
            <a:ext cx="1800694" cy="660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49831" y="5283200"/>
            <a:ext cx="2861046" cy="1981200"/>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C87419F-23AA-4AFC-8B67-540F99277F3C}" type="datetimeFigureOut">
              <a:rPr lang="en-US" smtClean="0"/>
              <a:t>3/26/2024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230463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49833" y="6934181"/>
            <a:ext cx="4965725" cy="818622"/>
          </a:xfrm>
        </p:spPr>
        <p:txBody>
          <a:bodyPr anchor="b">
            <a:normAutofit/>
          </a:bodyPr>
          <a:lstStyle>
            <a:lvl1pPr algn="l">
              <a:defRPr sz="18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49832" y="990600"/>
            <a:ext cx="4965726" cy="525874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49832" y="7752803"/>
            <a:ext cx="4965725" cy="713140"/>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C87419F-23AA-4AFC-8B67-540F99277F3C}" type="datetimeFigureOut">
              <a:rPr lang="en-US" smtClean="0"/>
              <a:t>3/26/2024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3597261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49832" y="2091267"/>
            <a:ext cx="4965726" cy="2861733"/>
          </a:xfrm>
        </p:spPr>
        <p:txBody>
          <a:bodyPr/>
          <a:lstStyle>
            <a:lvl1pPr>
              <a:defRPr sz="36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649832" y="5283200"/>
            <a:ext cx="4965726" cy="3412067"/>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C87419F-23AA-4AFC-8B67-540F99277F3C}"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37274110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86057" y="2091267"/>
            <a:ext cx="4500787" cy="3355985"/>
          </a:xfrm>
        </p:spPr>
        <p:txBody>
          <a:bodyPr/>
          <a:lstStyle>
            <a:lvl1pPr>
              <a:defRPr sz="3600"/>
            </a:lvl1pPr>
          </a:lstStyle>
          <a:p>
            <a:r>
              <a:rPr lang="es-ES"/>
              <a:t>Haga clic para modificar el estilo de título del patrón</a:t>
            </a:r>
            <a:endParaRPr lang="en-US" dirty="0"/>
          </a:p>
        </p:txBody>
      </p:sp>
      <p:sp>
        <p:nvSpPr>
          <p:cNvPr id="11" name="Text Placeholder 3"/>
          <p:cNvSpPr>
            <a:spLocks noGrp="1"/>
          </p:cNvSpPr>
          <p:nvPr>
            <p:ph type="body" sz="half" idx="14"/>
          </p:nvPr>
        </p:nvSpPr>
        <p:spPr>
          <a:xfrm>
            <a:off x="1086133" y="5447252"/>
            <a:ext cx="4095869" cy="494251"/>
          </a:xfrm>
        </p:spPr>
        <p:txBody>
          <a:bodyPr vert="horz" lIns="91440" tIns="45720" rIns="91440" bIns="45720" rtlCol="0" anchor="t">
            <a:normAutofit/>
          </a:bodyPr>
          <a:lstStyle>
            <a:lvl1pPr marL="0" indent="0">
              <a:buNone/>
              <a:defRPr lang="en-US" sz="1050" b="0" i="0" kern="1200" cap="small" dirty="0">
                <a:solidFill>
                  <a:schemeClr val="bg2">
                    <a:lumMod val="40000"/>
                    <a:lumOff val="60000"/>
                  </a:schemeClr>
                </a:solidFill>
                <a:latin typeface="+mj-lt"/>
                <a:ea typeface="+mj-ea"/>
                <a:cs typeface="+mj-cs"/>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lvl="0" indent="0">
              <a:buNone/>
            </a:pPr>
            <a:r>
              <a:rPr lang="es-ES"/>
              <a:t>Haga clic para modificar los estilos de texto del patrón</a:t>
            </a:r>
          </a:p>
        </p:txBody>
      </p:sp>
      <p:sp>
        <p:nvSpPr>
          <p:cNvPr id="10" name="Text Placeholder 3"/>
          <p:cNvSpPr>
            <a:spLocks noGrp="1"/>
          </p:cNvSpPr>
          <p:nvPr>
            <p:ph type="body" sz="half" idx="2"/>
          </p:nvPr>
        </p:nvSpPr>
        <p:spPr>
          <a:xfrm>
            <a:off x="649832" y="6284282"/>
            <a:ext cx="4965726" cy="2421467"/>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C87419F-23AA-4AFC-8B67-540F99277F3C}"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F8090-7843-4317-BD08-2DBF005FE374}" type="slidenum">
              <a:rPr lang="en-US" smtClean="0"/>
              <a:t>‹Nº›</a:t>
            </a:fld>
            <a:endParaRPr lang="en-US"/>
          </a:p>
        </p:txBody>
      </p:sp>
      <p:sp>
        <p:nvSpPr>
          <p:cNvPr id="12" name="TextBox 11"/>
          <p:cNvSpPr txBox="1"/>
          <p:nvPr/>
        </p:nvSpPr>
        <p:spPr>
          <a:xfrm>
            <a:off x="505423" y="1402922"/>
            <a:ext cx="451193"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9150" dirty="0"/>
              <a:t>“</a:t>
            </a:r>
          </a:p>
        </p:txBody>
      </p:sp>
      <p:sp>
        <p:nvSpPr>
          <p:cNvPr id="15" name="TextBox 14"/>
          <p:cNvSpPr txBox="1"/>
          <p:nvPr/>
        </p:nvSpPr>
        <p:spPr>
          <a:xfrm>
            <a:off x="5249768" y="3775471"/>
            <a:ext cx="451193"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9150" dirty="0"/>
              <a:t>”</a:t>
            </a:r>
          </a:p>
        </p:txBody>
      </p:sp>
    </p:spTree>
    <p:extLst>
      <p:ext uri="{BB962C8B-B14F-4D97-AF65-F5344CB8AC3E}">
        <p14:creationId xmlns:p14="http://schemas.microsoft.com/office/powerpoint/2010/main" val="1331697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49831" y="4512735"/>
            <a:ext cx="4965727" cy="2387927"/>
          </a:xfrm>
        </p:spPr>
        <p:txBody>
          <a:bodyPr anchor="b"/>
          <a:lstStyle>
            <a:lvl1pPr algn="l">
              <a:defRPr sz="3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49832" y="6900661"/>
            <a:ext cx="4965726" cy="1242800"/>
          </a:xfrm>
        </p:spPr>
        <p:txBody>
          <a:bodyPr anchor="t"/>
          <a:lstStyle>
            <a:lvl1pPr marL="0" indent="0" algn="l">
              <a:buNone/>
              <a:defRPr sz="1500" cap="none">
                <a:solidFill>
                  <a:schemeClr val="bg2">
                    <a:lumMod val="40000"/>
                    <a:lumOff val="6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C87419F-23AA-4AFC-8B67-540F99277F3C}"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30766187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5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56126" y="2861734"/>
            <a:ext cx="1658044" cy="832378"/>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367106" y="3852334"/>
            <a:ext cx="1647063" cy="518459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5" name="Text Placeholder 4"/>
          <p:cNvSpPr>
            <a:spLocks noGrp="1"/>
          </p:cNvSpPr>
          <p:nvPr>
            <p:ph type="body" sz="quarter" idx="3"/>
          </p:nvPr>
        </p:nvSpPr>
        <p:spPr>
          <a:xfrm>
            <a:off x="2185128" y="2861734"/>
            <a:ext cx="1652066" cy="832378"/>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2179190" y="3852334"/>
            <a:ext cx="1658003" cy="518459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14" name="Text Placeholder 4"/>
          <p:cNvSpPr>
            <a:spLocks noGrp="1"/>
          </p:cNvSpPr>
          <p:nvPr>
            <p:ph type="body" sz="quarter" idx="13"/>
          </p:nvPr>
        </p:nvSpPr>
        <p:spPr>
          <a:xfrm>
            <a:off x="4008688" y="2861734"/>
            <a:ext cx="1649744" cy="832378"/>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4008688" y="3852334"/>
            <a:ext cx="1649744" cy="518459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cxnSp>
        <p:nvCxnSpPr>
          <p:cNvPr id="17" name="Straight Connector 16"/>
          <p:cNvCxnSpPr/>
          <p:nvPr/>
        </p:nvCxnSpPr>
        <p:spPr>
          <a:xfrm>
            <a:off x="2096501" y="3081867"/>
            <a:ext cx="0" cy="5723467"/>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917273" y="3081867"/>
            <a:ext cx="0" cy="5729941"/>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C87419F-23AA-4AFC-8B67-540F99277F3C}" type="datetimeFigureOut">
              <a:rPr lang="en-US" smtClean="0"/>
              <a:t>3/26/2024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3777814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5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67106" y="6140260"/>
            <a:ext cx="1654209" cy="832378"/>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367106" y="3191934"/>
            <a:ext cx="1654209" cy="22013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367106" y="6972640"/>
            <a:ext cx="1654209" cy="95216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5" name="Text Placeholder 4"/>
          <p:cNvSpPr>
            <a:spLocks noGrp="1"/>
          </p:cNvSpPr>
          <p:nvPr>
            <p:ph type="body" sz="quarter" idx="3"/>
          </p:nvPr>
        </p:nvSpPr>
        <p:spPr>
          <a:xfrm>
            <a:off x="2188344" y="6140260"/>
            <a:ext cx="1648850" cy="832378"/>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2188343" y="3191934"/>
            <a:ext cx="1648850" cy="22013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2187582" y="6972639"/>
            <a:ext cx="1651034" cy="95216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14" name="Text Placeholder 4"/>
          <p:cNvSpPr>
            <a:spLocks noGrp="1"/>
          </p:cNvSpPr>
          <p:nvPr>
            <p:ph type="body" sz="quarter" idx="13"/>
          </p:nvPr>
        </p:nvSpPr>
        <p:spPr>
          <a:xfrm>
            <a:off x="4008688" y="6140260"/>
            <a:ext cx="1649744" cy="832378"/>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4008687" y="3191934"/>
            <a:ext cx="1649744" cy="22013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4008619" y="6972636"/>
            <a:ext cx="1651928" cy="95216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cxnSp>
        <p:nvCxnSpPr>
          <p:cNvPr id="19" name="Straight Connector 18"/>
          <p:cNvCxnSpPr/>
          <p:nvPr/>
        </p:nvCxnSpPr>
        <p:spPr>
          <a:xfrm>
            <a:off x="2096501" y="3081867"/>
            <a:ext cx="0" cy="5723467"/>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3917273" y="3081867"/>
            <a:ext cx="0" cy="5729941"/>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C87419F-23AA-4AFC-8B67-540F99277F3C}" type="datetimeFigureOut">
              <a:rPr lang="en-US" smtClean="0"/>
              <a:t>3/26/2024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23948078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C87419F-23AA-4AFC-8B67-540F99277F3C}"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35300850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672337" y="621421"/>
            <a:ext cx="986095" cy="8415514"/>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367106" y="1116852"/>
            <a:ext cx="4176609" cy="7920082"/>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C87419F-23AA-4AFC-8B67-540F99277F3C}"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F8090-7843-4317-BD08-2DBF005FE374}" type="slidenum">
              <a:rPr lang="en-US" smtClean="0"/>
              <a:t>‹Nº›</a:t>
            </a:fld>
            <a:endParaRPr lang="en-US"/>
          </a:p>
        </p:txBody>
      </p:sp>
    </p:spTree>
    <p:extLst>
      <p:ext uri="{BB962C8B-B14F-4D97-AF65-F5344CB8AC3E}">
        <p14:creationId xmlns:p14="http://schemas.microsoft.com/office/powerpoint/2010/main" val="1501895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4724574" y="2421467"/>
            <a:ext cx="2114550" cy="4072467"/>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4267374" y="-660400"/>
            <a:ext cx="1200150" cy="23114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4724574" y="8805333"/>
            <a:ext cx="742950" cy="1430867"/>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15491" y="3852333"/>
            <a:ext cx="3143250" cy="6053667"/>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29841" y="4182533"/>
            <a:ext cx="1771650" cy="3412067"/>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5809233" y="0"/>
            <a:ext cx="514350" cy="1588106"/>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63533" y="653926"/>
            <a:ext cx="5291535" cy="2022988"/>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0775" y="2965337"/>
            <a:ext cx="5033741" cy="6060139"/>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5277284" y="2720954"/>
            <a:ext cx="1430865" cy="171494"/>
          </a:xfrm>
          <a:prstGeom prst="rect">
            <a:avLst/>
          </a:prstGeom>
        </p:spPr>
        <p:txBody>
          <a:bodyPr vert="horz" lIns="91440" tIns="45720" rIns="91440" bIns="45720" rtlCol="0" anchor="t"/>
          <a:lstStyle>
            <a:lvl1pPr algn="l">
              <a:defRPr sz="825" b="0" i="0">
                <a:solidFill>
                  <a:schemeClr val="tx1">
                    <a:tint val="75000"/>
                    <a:alpha val="60000"/>
                  </a:schemeClr>
                </a:solidFill>
              </a:defRPr>
            </a:lvl1pPr>
          </a:lstStyle>
          <a:p>
            <a:fld id="{DC87419F-23AA-4AFC-8B67-540F99277F3C}" type="datetimeFigureOut">
              <a:rPr lang="en-US" smtClean="0"/>
              <a:t>3/26/2024</a:t>
            </a:fld>
            <a:endParaRPr lang="en-US"/>
          </a:p>
        </p:txBody>
      </p:sp>
      <p:sp>
        <p:nvSpPr>
          <p:cNvPr id="5" name="Footer Placeholder 4"/>
          <p:cNvSpPr>
            <a:spLocks noGrp="1"/>
          </p:cNvSpPr>
          <p:nvPr>
            <p:ph type="ftr" sz="quarter" idx="3"/>
          </p:nvPr>
        </p:nvSpPr>
        <p:spPr>
          <a:xfrm rot="5400000">
            <a:off x="3334795" y="4793154"/>
            <a:ext cx="5575259" cy="171495"/>
          </a:xfrm>
          <a:prstGeom prst="rect">
            <a:avLst/>
          </a:prstGeom>
        </p:spPr>
        <p:txBody>
          <a:bodyPr vert="horz" lIns="91440" tIns="45720" rIns="91440" bIns="45720" rtlCol="0" anchor="b"/>
          <a:lstStyle>
            <a:lvl1pPr algn="l">
              <a:defRPr sz="825"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5824824" y="427175"/>
            <a:ext cx="471610" cy="1108881"/>
          </a:xfrm>
          <a:prstGeom prst="rect">
            <a:avLst/>
          </a:prstGeom>
        </p:spPr>
        <p:txBody>
          <a:bodyPr vert="horz" lIns="91440" tIns="45720" rIns="91440" bIns="45720" rtlCol="0" anchor="b"/>
          <a:lstStyle>
            <a:lvl1pPr algn="ctr">
              <a:defRPr sz="2101" b="0" i="0">
                <a:solidFill>
                  <a:schemeClr val="tx1">
                    <a:tint val="75000"/>
                  </a:schemeClr>
                </a:solidFill>
              </a:defRPr>
            </a:lvl1pPr>
          </a:lstStyle>
          <a:p>
            <a:fld id="{7A2F8090-7843-4317-BD08-2DBF005FE374}" type="slidenum">
              <a:rPr lang="en-US" smtClean="0"/>
              <a:t>‹Nº›</a:t>
            </a:fld>
            <a:endParaRPr lang="en-US"/>
          </a:p>
        </p:txBody>
      </p:sp>
    </p:spTree>
    <p:extLst>
      <p:ext uri="{BB962C8B-B14F-4D97-AF65-F5344CB8AC3E}">
        <p14:creationId xmlns:p14="http://schemas.microsoft.com/office/powerpoint/2010/main" val="264816612"/>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342905" rtl="0" eaLnBrk="1" latinLnBrk="0" hangingPunct="1">
        <a:spcBef>
          <a:spcPct val="0"/>
        </a:spcBef>
        <a:buNone/>
        <a:defRPr sz="315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80" indent="-257180" algn="l" defTabSz="342905" rtl="0" eaLnBrk="1" latinLnBrk="0" hangingPunct="1">
        <a:spcBef>
          <a:spcPts val="750"/>
        </a:spcBef>
        <a:spcAft>
          <a:spcPts val="0"/>
        </a:spcAft>
        <a:buClr>
          <a:schemeClr val="bg2">
            <a:lumMod val="40000"/>
            <a:lumOff val="60000"/>
          </a:schemeClr>
        </a:buClr>
        <a:buSzPct val="80000"/>
        <a:buFont typeface="Wingdings 3" charset="2"/>
        <a:buChar char=""/>
        <a:defRPr sz="1500" b="0" i="0" kern="1200">
          <a:solidFill>
            <a:schemeClr val="tx1"/>
          </a:solidFill>
          <a:latin typeface="+mj-lt"/>
          <a:ea typeface="+mj-ea"/>
          <a:cs typeface="+mj-cs"/>
        </a:defRPr>
      </a:lvl1pPr>
      <a:lvl2pPr marL="557222" indent="-214316" algn="l" defTabSz="342905" rtl="0" eaLnBrk="1" latinLnBrk="0" hangingPunct="1">
        <a:spcBef>
          <a:spcPts val="750"/>
        </a:spcBef>
        <a:spcAft>
          <a:spcPts val="0"/>
        </a:spcAft>
        <a:buClr>
          <a:schemeClr val="bg2">
            <a:lumMod val="40000"/>
            <a:lumOff val="60000"/>
          </a:schemeClr>
        </a:buClr>
        <a:buSzPct val="80000"/>
        <a:buFont typeface="Wingdings 3" charset="2"/>
        <a:buChar char=""/>
        <a:defRPr sz="1350" b="0" i="0" kern="1200">
          <a:solidFill>
            <a:schemeClr val="tx1"/>
          </a:solidFill>
          <a:latin typeface="+mj-lt"/>
          <a:ea typeface="+mj-ea"/>
          <a:cs typeface="+mj-cs"/>
        </a:defRPr>
      </a:lvl2pPr>
      <a:lvl3pPr marL="857265" indent="-171453" algn="l" defTabSz="342905" rtl="0" eaLnBrk="1" latinLnBrk="0" hangingPunct="1">
        <a:spcBef>
          <a:spcPts val="75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3pPr>
      <a:lvl4pPr marL="1200170" indent="-171453" algn="l" defTabSz="342905"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4pPr>
      <a:lvl5pPr marL="1543076" indent="-171453" algn="l" defTabSz="342905"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5pPr>
      <a:lvl6pPr marL="1885982" indent="-171453" algn="l" defTabSz="342905"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6pPr>
      <a:lvl7pPr marL="2228887" indent="-171453" algn="l" defTabSz="342905"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7pPr>
      <a:lvl8pPr marL="2571793" indent="-171453" algn="l" defTabSz="342905"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8pPr>
      <a:lvl9pPr marL="2914698" indent="-171453" algn="l" defTabSz="342905"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9pPr>
    </p:bodyStyle>
    <p:otherStyle>
      <a:defPPr>
        <a:defRPr lang="en-US"/>
      </a:defPPr>
      <a:lvl1pPr marL="0" algn="l" defTabSz="342905" rtl="0" eaLnBrk="1" latinLnBrk="0" hangingPunct="1">
        <a:defRPr sz="1350" kern="1200">
          <a:solidFill>
            <a:schemeClr val="tx1"/>
          </a:solidFill>
          <a:latin typeface="+mn-lt"/>
          <a:ea typeface="+mn-ea"/>
          <a:cs typeface="+mn-cs"/>
        </a:defRPr>
      </a:lvl1pPr>
      <a:lvl2pPr marL="342905" algn="l" defTabSz="342905" rtl="0" eaLnBrk="1" latinLnBrk="0" hangingPunct="1">
        <a:defRPr sz="1350" kern="1200">
          <a:solidFill>
            <a:schemeClr val="tx1"/>
          </a:solidFill>
          <a:latin typeface="+mn-lt"/>
          <a:ea typeface="+mn-ea"/>
          <a:cs typeface="+mn-cs"/>
        </a:defRPr>
      </a:lvl2pPr>
      <a:lvl3pPr marL="685811" algn="l" defTabSz="342905" rtl="0" eaLnBrk="1" latinLnBrk="0" hangingPunct="1">
        <a:defRPr sz="1350" kern="1200">
          <a:solidFill>
            <a:schemeClr val="tx1"/>
          </a:solidFill>
          <a:latin typeface="+mn-lt"/>
          <a:ea typeface="+mn-ea"/>
          <a:cs typeface="+mn-cs"/>
        </a:defRPr>
      </a:lvl3pPr>
      <a:lvl4pPr marL="1028717" algn="l" defTabSz="342905" rtl="0" eaLnBrk="1" latinLnBrk="0" hangingPunct="1">
        <a:defRPr sz="1350" kern="1200">
          <a:solidFill>
            <a:schemeClr val="tx1"/>
          </a:solidFill>
          <a:latin typeface="+mn-lt"/>
          <a:ea typeface="+mn-ea"/>
          <a:cs typeface="+mn-cs"/>
        </a:defRPr>
      </a:lvl4pPr>
      <a:lvl5pPr marL="1371623" algn="l" defTabSz="342905" rtl="0" eaLnBrk="1" latinLnBrk="0" hangingPunct="1">
        <a:defRPr sz="1350" kern="1200">
          <a:solidFill>
            <a:schemeClr val="tx1"/>
          </a:solidFill>
          <a:latin typeface="+mn-lt"/>
          <a:ea typeface="+mn-ea"/>
          <a:cs typeface="+mn-cs"/>
        </a:defRPr>
      </a:lvl5pPr>
      <a:lvl6pPr marL="1714529" algn="l" defTabSz="342905" rtl="0" eaLnBrk="1" latinLnBrk="0" hangingPunct="1">
        <a:defRPr sz="1350" kern="1200">
          <a:solidFill>
            <a:schemeClr val="tx1"/>
          </a:solidFill>
          <a:latin typeface="+mn-lt"/>
          <a:ea typeface="+mn-ea"/>
          <a:cs typeface="+mn-cs"/>
        </a:defRPr>
      </a:lvl6pPr>
      <a:lvl7pPr marL="2057435" algn="l" defTabSz="342905" rtl="0" eaLnBrk="1" latinLnBrk="0" hangingPunct="1">
        <a:defRPr sz="1350" kern="1200">
          <a:solidFill>
            <a:schemeClr val="tx1"/>
          </a:solidFill>
          <a:latin typeface="+mn-lt"/>
          <a:ea typeface="+mn-ea"/>
          <a:cs typeface="+mn-cs"/>
        </a:defRPr>
      </a:lvl7pPr>
      <a:lvl8pPr marL="2400340" algn="l" defTabSz="342905" rtl="0" eaLnBrk="1" latinLnBrk="0" hangingPunct="1">
        <a:defRPr sz="1350" kern="1200">
          <a:solidFill>
            <a:schemeClr val="tx1"/>
          </a:solidFill>
          <a:latin typeface="+mn-lt"/>
          <a:ea typeface="+mn-ea"/>
          <a:cs typeface="+mn-cs"/>
        </a:defRPr>
      </a:lvl8pPr>
      <a:lvl9pPr marL="2743246" algn="l" defTabSz="342905"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FD8040A-317B-84E1-EDFC-E343695B5C1C}"/>
              </a:ext>
            </a:extLst>
          </p:cNvPr>
          <p:cNvPicPr>
            <a:picLocks noChangeAspect="1"/>
          </p:cNvPicPr>
          <p:nvPr/>
        </p:nvPicPr>
        <p:blipFill>
          <a:blip r:embed="rId2"/>
          <a:stretch>
            <a:fillRect/>
          </a:stretch>
        </p:blipFill>
        <p:spPr>
          <a:xfrm>
            <a:off x="4846320" y="0"/>
            <a:ext cx="2005057" cy="2872248"/>
          </a:xfrm>
          <a:prstGeom prst="rect">
            <a:avLst/>
          </a:prstGeom>
        </p:spPr>
      </p:pic>
      <p:pic>
        <p:nvPicPr>
          <p:cNvPr id="9" name="Imagen 8">
            <a:extLst>
              <a:ext uri="{FF2B5EF4-FFF2-40B4-BE49-F238E27FC236}">
                <a16:creationId xmlns:a16="http://schemas.microsoft.com/office/drawing/2014/main" id="{5FEE3876-9BF6-B424-8A06-507A5B9E13F6}"/>
              </a:ext>
            </a:extLst>
          </p:cNvPr>
          <p:cNvPicPr>
            <a:picLocks noChangeAspect="1"/>
          </p:cNvPicPr>
          <p:nvPr/>
        </p:nvPicPr>
        <p:blipFill>
          <a:blip r:embed="rId3"/>
          <a:stretch>
            <a:fillRect/>
          </a:stretch>
        </p:blipFill>
        <p:spPr>
          <a:xfrm>
            <a:off x="204651" y="5710512"/>
            <a:ext cx="3505200" cy="2730801"/>
          </a:xfrm>
          <a:prstGeom prst="rect">
            <a:avLst/>
          </a:prstGeom>
        </p:spPr>
      </p:pic>
      <p:pic>
        <p:nvPicPr>
          <p:cNvPr id="15" name="Imagen 14" descr="Imagen que contiene Texto&#10;&#10;Descripción generada automáticamente">
            <a:extLst>
              <a:ext uri="{FF2B5EF4-FFF2-40B4-BE49-F238E27FC236}">
                <a16:creationId xmlns:a16="http://schemas.microsoft.com/office/drawing/2014/main" id="{9FDF3C93-A8A1-EFA5-FDB9-F2773F7D91D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769" y="9796"/>
            <a:ext cx="3827629" cy="930730"/>
          </a:xfrm>
          <a:prstGeom prst="rect">
            <a:avLst/>
          </a:prstGeom>
          <a:noFill/>
          <a:ln>
            <a:noFill/>
          </a:ln>
        </p:spPr>
      </p:pic>
      <p:sp>
        <p:nvSpPr>
          <p:cNvPr id="19" name="CuadroTexto 18">
            <a:extLst>
              <a:ext uri="{FF2B5EF4-FFF2-40B4-BE49-F238E27FC236}">
                <a16:creationId xmlns:a16="http://schemas.microsoft.com/office/drawing/2014/main" id="{21B402F5-05A1-C314-77B2-90514975630C}"/>
              </a:ext>
            </a:extLst>
          </p:cNvPr>
          <p:cNvSpPr txBox="1"/>
          <p:nvPr/>
        </p:nvSpPr>
        <p:spPr>
          <a:xfrm>
            <a:off x="152400" y="9238040"/>
            <a:ext cx="6515100" cy="553998"/>
          </a:xfrm>
          <a:prstGeom prst="rect">
            <a:avLst/>
          </a:prstGeom>
          <a:noFill/>
        </p:spPr>
        <p:txBody>
          <a:bodyPr wrap="square">
            <a:spAutoFit/>
          </a:bodyPr>
          <a:lstStyle/>
          <a:p>
            <a:pPr marL="0" marR="0" algn="ctr">
              <a:spcBef>
                <a:spcPts val="0"/>
              </a:spcBef>
              <a:spcAft>
                <a:spcPts val="0"/>
              </a:spcAft>
            </a:pPr>
            <a:r>
              <a:rPr lang="es-AR" sz="1000" b="1" dirty="0">
                <a:effectLst/>
                <a:latin typeface="Arial" panose="020B0604020202020204" pitchFamily="34" charset="0"/>
                <a:ea typeface="Arial" panose="020B0604020202020204" pitchFamily="34" charset="0"/>
              </a:rPr>
              <a:t>EEUU 3480 Parque Industrial (8103) – Ing. White – Bahía Blanca (Bs. As.)</a:t>
            </a:r>
            <a:endParaRPr lang="en-US" sz="1000" dirty="0">
              <a:effectLst/>
              <a:latin typeface="Arial" panose="020B0604020202020204" pitchFamily="34" charset="0"/>
              <a:ea typeface="Arial" panose="020B0604020202020204" pitchFamily="34" charset="0"/>
            </a:endParaRPr>
          </a:p>
          <a:p>
            <a:pPr marL="0" marR="0" algn="ctr">
              <a:spcBef>
                <a:spcPts val="0"/>
              </a:spcBef>
              <a:spcAft>
                <a:spcPts val="0"/>
              </a:spcAft>
            </a:pPr>
            <a:r>
              <a:rPr lang="es-AR" sz="1000" b="1" dirty="0">
                <a:effectLst/>
                <a:latin typeface="Arial" panose="020B0604020202020204" pitchFamily="34" charset="0"/>
                <a:ea typeface="Arial" panose="020B0604020202020204" pitchFamily="34" charset="0"/>
              </a:rPr>
              <a:t>Oficina técnico–comercial – Perito Moreno (Sta. Cruz) TEL: (+54 291) 459 2121- (+54 291) 154- 314762</a:t>
            </a:r>
            <a:endParaRPr lang="en-US" sz="1000" dirty="0">
              <a:effectLst/>
              <a:latin typeface="Arial" panose="020B0604020202020204" pitchFamily="34" charset="0"/>
              <a:ea typeface="Arial" panose="020B0604020202020204" pitchFamily="34" charset="0"/>
            </a:endParaRPr>
          </a:p>
          <a:p>
            <a:pPr marL="0" marR="0" algn="ctr">
              <a:spcBef>
                <a:spcPts val="0"/>
              </a:spcBef>
              <a:spcAft>
                <a:spcPts val="0"/>
              </a:spcAft>
              <a:tabLst>
                <a:tab pos="2971800" algn="ctr"/>
                <a:tab pos="5943600" algn="r"/>
              </a:tabLst>
            </a:pPr>
            <a:r>
              <a:rPr lang="es-AR" sz="1000" b="1" dirty="0">
                <a:effectLst/>
                <a:latin typeface="Arial" panose="020B0604020202020204" pitchFamily="34" charset="0"/>
                <a:ea typeface="Arial" panose="020B0604020202020204" pitchFamily="34" charset="0"/>
              </a:rPr>
              <a:t>E-mail: Jordan.geopetrol.industrial@gmail.com / www.geopetrol-industrial.com</a:t>
            </a:r>
            <a:endParaRPr lang="en-US" sz="1000" dirty="0">
              <a:effectLst/>
              <a:latin typeface="Arial" panose="020B0604020202020204" pitchFamily="34" charset="0"/>
              <a:ea typeface="Arial" panose="020B0604020202020204" pitchFamily="34" charset="0"/>
            </a:endParaRPr>
          </a:p>
        </p:txBody>
      </p:sp>
      <p:sp>
        <p:nvSpPr>
          <p:cNvPr id="21" name="CuadroTexto 20">
            <a:extLst>
              <a:ext uri="{FF2B5EF4-FFF2-40B4-BE49-F238E27FC236}">
                <a16:creationId xmlns:a16="http://schemas.microsoft.com/office/drawing/2014/main" id="{AAD622EC-06CE-1AEC-D666-5EAF8818B0E5}"/>
              </a:ext>
            </a:extLst>
          </p:cNvPr>
          <p:cNvSpPr txBox="1"/>
          <p:nvPr/>
        </p:nvSpPr>
        <p:spPr>
          <a:xfrm>
            <a:off x="136973" y="1599135"/>
            <a:ext cx="4173769" cy="3896901"/>
          </a:xfrm>
          <a:prstGeom prst="rect">
            <a:avLst/>
          </a:prstGeom>
          <a:noFill/>
        </p:spPr>
        <p:txBody>
          <a:bodyPr wrap="square">
            <a:spAutoFit/>
          </a:bodyPr>
          <a:lstStyle/>
          <a:p>
            <a:pPr marL="0" marR="530225" algn="just">
              <a:lnSpc>
                <a:spcPct val="115000"/>
              </a:lnSpc>
              <a:spcBef>
                <a:spcPts val="10"/>
              </a:spcBef>
              <a:spcAft>
                <a:spcPts val="0"/>
              </a:spcAft>
            </a:pPr>
            <a:r>
              <a:rPr lang="es-ES" sz="1200" dirty="0">
                <a:effectLst/>
                <a:latin typeface="Arial" panose="020B0604020202020204" pitchFamily="34" charset="0"/>
                <a:ea typeface="Arial" panose="020B0604020202020204" pitchFamily="34" charset="0"/>
              </a:rPr>
              <a:t>Esta presentación cumple con la finalidad de mostrar a Uds. nuestra Empresa en su carácter de fabricante de</a:t>
            </a:r>
            <a:r>
              <a:rPr lang="es-ES" sz="1200" spc="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equipos</a:t>
            </a:r>
            <a:r>
              <a:rPr lang="es-ES" sz="1200" spc="-4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de</a:t>
            </a:r>
            <a:r>
              <a:rPr lang="es-ES" sz="1200" spc="-4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proceso</a:t>
            </a:r>
            <a:r>
              <a:rPr lang="es-ES" sz="1200" spc="-4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para</a:t>
            </a:r>
            <a:r>
              <a:rPr lang="es-ES" sz="1200" spc="-4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la</a:t>
            </a:r>
            <a:r>
              <a:rPr lang="es-ES" sz="1200" spc="-5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Industria</a:t>
            </a:r>
            <a:r>
              <a:rPr lang="es-ES" sz="1200" spc="-4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en</a:t>
            </a:r>
            <a:r>
              <a:rPr lang="es-ES" sz="1200" spc="-4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general</a:t>
            </a:r>
            <a:r>
              <a:rPr lang="es-ES" sz="1200" spc="-5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y</a:t>
            </a:r>
            <a:r>
              <a:rPr lang="es-ES" sz="1200" spc="-4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como</a:t>
            </a:r>
            <a:r>
              <a:rPr lang="es-ES" sz="1200" spc="-4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ejecutores</a:t>
            </a:r>
            <a:r>
              <a:rPr lang="es-ES" sz="1200" spc="-4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de</a:t>
            </a:r>
            <a:r>
              <a:rPr lang="es-ES" sz="1200" spc="-5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Obras</a:t>
            </a:r>
            <a:r>
              <a:rPr lang="es-ES" sz="1200" spc="-5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de</a:t>
            </a:r>
            <a:r>
              <a:rPr lang="es-ES" sz="1200" spc="-4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Montajes</a:t>
            </a:r>
            <a:r>
              <a:rPr lang="es-ES" sz="1200" spc="-4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Industriales</a:t>
            </a:r>
            <a:r>
              <a:rPr lang="es-ES" sz="1200" spc="-4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tipo</a:t>
            </a:r>
            <a:r>
              <a:rPr lang="es-ES" sz="1200" spc="-4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Llave</a:t>
            </a:r>
            <a:r>
              <a:rPr lang="es-ES" sz="1200" spc="-5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en Mano.</a:t>
            </a:r>
            <a:endParaRPr lang="en-US" sz="1200" dirty="0">
              <a:effectLst/>
              <a:latin typeface="Arial" panose="020B0604020202020204" pitchFamily="34" charset="0"/>
              <a:ea typeface="Arial" panose="020B0604020202020204" pitchFamily="34" charset="0"/>
            </a:endParaRPr>
          </a:p>
          <a:p>
            <a:pPr marL="0" marR="530225" algn="just">
              <a:lnSpc>
                <a:spcPct val="115000"/>
              </a:lnSpc>
              <a:spcBef>
                <a:spcPts val="0"/>
              </a:spcBef>
              <a:spcAft>
                <a:spcPts val="0"/>
              </a:spcAft>
            </a:pPr>
            <a:r>
              <a:rPr lang="es-ES" sz="1200" dirty="0">
                <a:effectLst/>
                <a:latin typeface="Arial" panose="020B0604020202020204" pitchFamily="34" charset="0"/>
                <a:ea typeface="Arial" panose="020B0604020202020204" pitchFamily="34" charset="0"/>
              </a:rPr>
              <a:t>Para ello, GEOPETROL INDUSTRIAL S.R.L. cuenta con un plantel de profesionales, técnicos y operarios capacitados y con una</a:t>
            </a:r>
            <a:r>
              <a:rPr lang="es-ES" sz="1200" spc="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experiencia</a:t>
            </a:r>
            <a:r>
              <a:rPr lang="es-ES" sz="1200" spc="-1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adquirida</a:t>
            </a:r>
            <a:r>
              <a:rPr lang="es-ES" sz="1200" spc="-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a</a:t>
            </a:r>
            <a:r>
              <a:rPr lang="es-ES" sz="1200" spc="-1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lo</a:t>
            </a:r>
            <a:r>
              <a:rPr lang="es-ES" sz="1200" spc="-1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largo</a:t>
            </a:r>
            <a:r>
              <a:rPr lang="es-ES" sz="1200" spc="-1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de</a:t>
            </a:r>
            <a:r>
              <a:rPr lang="es-ES" sz="1200" spc="-1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más</a:t>
            </a:r>
            <a:r>
              <a:rPr lang="es-ES" sz="1200" spc="-2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de</a:t>
            </a:r>
            <a:r>
              <a:rPr lang="es-ES" sz="1200" spc="-1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30</a:t>
            </a:r>
            <a:r>
              <a:rPr lang="es-ES" sz="1200" spc="-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años</a:t>
            </a:r>
            <a:r>
              <a:rPr lang="es-ES" sz="1200" spc="-1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de</a:t>
            </a:r>
            <a:r>
              <a:rPr lang="es-ES" sz="1200" spc="-2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permanencia</a:t>
            </a:r>
            <a:r>
              <a:rPr lang="es-ES" sz="1200" spc="-1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en</a:t>
            </a:r>
            <a:r>
              <a:rPr lang="es-ES" sz="1200" spc="-1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el</a:t>
            </a:r>
            <a:r>
              <a:rPr lang="es-ES" sz="1200" spc="-1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mercado.</a:t>
            </a:r>
            <a:endParaRPr lang="en-US" sz="1200" dirty="0">
              <a:effectLst/>
              <a:latin typeface="Arial" panose="020B0604020202020204" pitchFamily="34" charset="0"/>
              <a:ea typeface="Arial" panose="020B0604020202020204" pitchFamily="34" charset="0"/>
            </a:endParaRPr>
          </a:p>
          <a:p>
            <a:pPr marL="0" marR="530225" algn="just">
              <a:lnSpc>
                <a:spcPct val="115000"/>
              </a:lnSpc>
              <a:spcBef>
                <a:spcPts val="5"/>
              </a:spcBef>
              <a:spcAft>
                <a:spcPts val="0"/>
              </a:spcAft>
              <a:tabLst>
                <a:tab pos="645160" algn="l"/>
              </a:tabLst>
            </a:pPr>
            <a:r>
              <a:rPr lang="es-ES" sz="1200" dirty="0">
                <a:effectLst/>
                <a:latin typeface="Arial" panose="020B0604020202020204" pitchFamily="34" charset="0"/>
                <a:ea typeface="Arial" panose="020B0604020202020204" pitchFamily="34" charset="0"/>
              </a:rPr>
              <a:t>Somos una</a:t>
            </a:r>
            <a:r>
              <a:rPr lang="es-ES" sz="1200" spc="-15" dirty="0">
                <a:effectLst/>
                <a:latin typeface="Arial" panose="020B0604020202020204" pitchFamily="34" charset="0"/>
                <a:ea typeface="Arial" panose="020B0604020202020204" pitchFamily="34" charset="0"/>
              </a:rPr>
              <a:t> PYME en p</a:t>
            </a:r>
            <a:r>
              <a:rPr lang="es-ES" sz="1200" dirty="0">
                <a:effectLst/>
                <a:latin typeface="Arial" panose="020B0604020202020204" pitchFamily="34" charset="0"/>
                <a:ea typeface="Arial" panose="020B0604020202020204" pitchFamily="34" charset="0"/>
              </a:rPr>
              <a:t>ermanente</a:t>
            </a:r>
            <a:r>
              <a:rPr lang="es-ES" sz="1200" spc="-2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desarrollo</a:t>
            </a:r>
            <a:r>
              <a:rPr lang="es-ES" sz="1200" spc="-1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para</a:t>
            </a:r>
            <a:r>
              <a:rPr lang="es-ES" sz="1200" spc="-1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evolucionar</a:t>
            </a:r>
            <a:r>
              <a:rPr lang="es-ES" sz="1200" spc="-1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en</a:t>
            </a:r>
            <a:r>
              <a:rPr lang="es-ES" sz="1200" spc="-1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un</a:t>
            </a:r>
            <a:r>
              <a:rPr lang="es-ES" sz="1200" spc="-1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mercado</a:t>
            </a:r>
            <a:r>
              <a:rPr lang="es-ES" sz="1200" spc="-2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cambiante</a:t>
            </a:r>
            <a:r>
              <a:rPr lang="es-ES" sz="1200" spc="-225" dirty="0">
                <a:effectLst/>
                <a:latin typeface="Arial" panose="020B0604020202020204" pitchFamily="34" charset="0"/>
                <a:ea typeface="Arial" panose="020B0604020202020204" pitchFamily="34" charset="0"/>
              </a:rPr>
              <a:t> </a:t>
            </a:r>
            <a:r>
              <a:rPr lang="es-ES" sz="1200" spc="-5" dirty="0">
                <a:effectLst/>
                <a:latin typeface="Arial" panose="020B0604020202020204" pitchFamily="34" charset="0"/>
                <a:ea typeface="Arial" panose="020B0604020202020204" pitchFamily="34" charset="0"/>
              </a:rPr>
              <a:t>y</a:t>
            </a:r>
            <a:r>
              <a:rPr lang="es-ES" sz="1200" spc="-40" dirty="0">
                <a:effectLst/>
                <a:latin typeface="Arial" panose="020B0604020202020204" pitchFamily="34" charset="0"/>
                <a:ea typeface="Arial" panose="020B0604020202020204" pitchFamily="34" charset="0"/>
              </a:rPr>
              <a:t> a</a:t>
            </a:r>
            <a:r>
              <a:rPr lang="es-ES" sz="1200" spc="-5" dirty="0">
                <a:effectLst/>
                <a:latin typeface="Arial" panose="020B0604020202020204" pitchFamily="34" charset="0"/>
                <a:ea typeface="Arial" panose="020B0604020202020204" pitchFamily="34" charset="0"/>
              </a:rPr>
              <a:t>ltamente</a:t>
            </a:r>
            <a:r>
              <a:rPr lang="es-ES" sz="1200" spc="-50" dirty="0">
                <a:effectLst/>
                <a:latin typeface="Arial" panose="020B0604020202020204" pitchFamily="34" charset="0"/>
                <a:ea typeface="Arial" panose="020B0604020202020204" pitchFamily="34" charset="0"/>
              </a:rPr>
              <a:t> </a:t>
            </a:r>
            <a:r>
              <a:rPr lang="es-ES" sz="1200" spc="-5" dirty="0">
                <a:effectLst/>
                <a:latin typeface="Arial" panose="020B0604020202020204" pitchFamily="34" charset="0"/>
                <a:ea typeface="Arial" panose="020B0604020202020204" pitchFamily="34" charset="0"/>
              </a:rPr>
              <a:t>competitivo</a:t>
            </a:r>
            <a:r>
              <a:rPr lang="es-ES" sz="1200" spc="-50" dirty="0">
                <a:effectLst/>
                <a:latin typeface="Arial" panose="020B0604020202020204" pitchFamily="34" charset="0"/>
                <a:ea typeface="Arial" panose="020B0604020202020204" pitchFamily="34" charset="0"/>
              </a:rPr>
              <a:t> </a:t>
            </a:r>
            <a:r>
              <a:rPr lang="es-ES" sz="1200" spc="-5" dirty="0">
                <a:effectLst/>
                <a:latin typeface="Arial" panose="020B0604020202020204" pitchFamily="34" charset="0"/>
                <a:ea typeface="Arial" panose="020B0604020202020204" pitchFamily="34" charset="0"/>
              </a:rPr>
              <a:t>en</a:t>
            </a:r>
            <a:r>
              <a:rPr lang="es-ES" sz="1200" spc="-45" dirty="0">
                <a:effectLst/>
                <a:latin typeface="Arial" panose="020B0604020202020204" pitchFamily="34" charset="0"/>
                <a:ea typeface="Arial" panose="020B0604020202020204" pitchFamily="34" charset="0"/>
              </a:rPr>
              <a:t> </a:t>
            </a:r>
            <a:r>
              <a:rPr lang="es-ES" sz="1200" spc="-5" dirty="0">
                <a:effectLst/>
                <a:latin typeface="Arial" panose="020B0604020202020204" pitchFamily="34" charset="0"/>
                <a:ea typeface="Arial" panose="020B0604020202020204" pitchFamily="34" charset="0"/>
              </a:rPr>
              <a:t>el</a:t>
            </a:r>
            <a:r>
              <a:rPr lang="es-ES" sz="1200" spc="-50" dirty="0">
                <a:effectLst/>
                <a:latin typeface="Arial" panose="020B0604020202020204" pitchFamily="34" charset="0"/>
                <a:ea typeface="Arial" panose="020B0604020202020204" pitchFamily="34" charset="0"/>
              </a:rPr>
              <a:t> </a:t>
            </a:r>
            <a:r>
              <a:rPr lang="es-ES" sz="1200" spc="-5" dirty="0">
                <a:effectLst/>
                <a:latin typeface="Arial" panose="020B0604020202020204" pitchFamily="34" charset="0"/>
                <a:ea typeface="Arial" panose="020B0604020202020204" pitchFamily="34" charset="0"/>
              </a:rPr>
              <a:t>cual</a:t>
            </a:r>
            <a:r>
              <a:rPr lang="es-ES" sz="1200" spc="-55" dirty="0">
                <a:effectLst/>
                <a:latin typeface="Arial" panose="020B0604020202020204" pitchFamily="34" charset="0"/>
                <a:ea typeface="Arial" panose="020B0604020202020204" pitchFamily="34" charset="0"/>
              </a:rPr>
              <a:t> </a:t>
            </a:r>
            <a:r>
              <a:rPr lang="es-ES" sz="1200" spc="-5" dirty="0">
                <a:effectLst/>
                <a:latin typeface="Arial" panose="020B0604020202020204" pitchFamily="34" charset="0"/>
                <a:ea typeface="Arial" panose="020B0604020202020204" pitchFamily="34" charset="0"/>
              </a:rPr>
              <a:t>solo</a:t>
            </a:r>
            <a:r>
              <a:rPr lang="es-ES" sz="1200" spc="-45" dirty="0">
                <a:effectLst/>
                <a:latin typeface="Arial" panose="020B0604020202020204" pitchFamily="34" charset="0"/>
                <a:ea typeface="Arial" panose="020B0604020202020204" pitchFamily="34" charset="0"/>
              </a:rPr>
              <a:t> </a:t>
            </a:r>
            <a:r>
              <a:rPr lang="es-ES" sz="1200" spc="-5" dirty="0">
                <a:effectLst/>
                <a:latin typeface="Arial" panose="020B0604020202020204" pitchFamily="34" charset="0"/>
                <a:ea typeface="Arial" panose="020B0604020202020204" pitchFamily="34" charset="0"/>
              </a:rPr>
              <a:t>podemos</a:t>
            </a:r>
            <a:r>
              <a:rPr lang="es-ES" sz="1200" spc="-50" dirty="0">
                <a:effectLst/>
                <a:latin typeface="Arial" panose="020B0604020202020204" pitchFamily="34" charset="0"/>
                <a:ea typeface="Arial" panose="020B0604020202020204" pitchFamily="34" charset="0"/>
              </a:rPr>
              <a:t> </a:t>
            </a:r>
            <a:r>
              <a:rPr lang="es-ES" sz="1200" spc="-5" dirty="0">
                <a:effectLst/>
                <a:latin typeface="Arial" panose="020B0604020202020204" pitchFamily="34" charset="0"/>
                <a:ea typeface="Arial" panose="020B0604020202020204" pitchFamily="34" charset="0"/>
              </a:rPr>
              <a:t>permanecer</a:t>
            </a:r>
            <a:r>
              <a:rPr lang="es-ES" sz="1200" spc="-4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y</a:t>
            </a:r>
            <a:r>
              <a:rPr lang="es-ES" sz="1200" spc="-4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proyectarnos</a:t>
            </a:r>
            <a:r>
              <a:rPr lang="es-ES" sz="1200" spc="-4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al</a:t>
            </a:r>
            <a:r>
              <a:rPr lang="es-ES" sz="1200" spc="-5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futuro</a:t>
            </a:r>
            <a:r>
              <a:rPr lang="es-ES" sz="1200" spc="-4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con</a:t>
            </a:r>
            <a:r>
              <a:rPr lang="es-ES" sz="1200" spc="-4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capacitación,</a:t>
            </a:r>
            <a:r>
              <a:rPr lang="es-ES" sz="1200" spc="-4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tecnología</a:t>
            </a:r>
            <a:r>
              <a:rPr lang="es-ES" sz="1200" spc="-225" dirty="0">
                <a:effectLst/>
                <a:latin typeface="Arial" panose="020B0604020202020204" pitchFamily="34" charset="0"/>
                <a:ea typeface="Arial" panose="020B0604020202020204" pitchFamily="34" charset="0"/>
              </a:rPr>
              <a:t>,</a:t>
            </a:r>
            <a:r>
              <a:rPr lang="es-ES" sz="1200" spc="-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calidad de</a:t>
            </a:r>
            <a:r>
              <a:rPr lang="es-ES" sz="1200" spc="-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nuestros</a:t>
            </a:r>
            <a:r>
              <a:rPr lang="es-ES" sz="1200" spc="-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productos y conformando alianzas de crecimiento con nuestros clientes.</a:t>
            </a:r>
            <a:endParaRPr lang="en-US" sz="1200" dirty="0">
              <a:effectLst/>
              <a:latin typeface="Arial" panose="020B0604020202020204" pitchFamily="34" charset="0"/>
              <a:ea typeface="Arial" panose="020B0604020202020204" pitchFamily="34" charset="0"/>
            </a:endParaRPr>
          </a:p>
          <a:p>
            <a:pPr marL="0" marR="530860" algn="just">
              <a:lnSpc>
                <a:spcPct val="115000"/>
              </a:lnSpc>
              <a:spcBef>
                <a:spcPts val="0"/>
              </a:spcBef>
              <a:spcAft>
                <a:spcPts val="0"/>
              </a:spcAft>
            </a:pPr>
            <a:r>
              <a:rPr lang="es-ES" sz="1200" dirty="0">
                <a:effectLst/>
                <a:latin typeface="Arial" panose="020B0604020202020204" pitchFamily="34" charset="0"/>
                <a:ea typeface="Arial" panose="020B0604020202020204" pitchFamily="34" charset="0"/>
              </a:rPr>
              <a:t>Nuestra empresa cuenta con un alto compromiso con la mejora continua con los siguientes logros:</a:t>
            </a:r>
            <a:endParaRPr lang="en-US" sz="1200" dirty="0">
              <a:effectLst/>
              <a:latin typeface="Arial" panose="020B0604020202020204" pitchFamily="34" charset="0"/>
              <a:ea typeface="Arial" panose="020B0604020202020204" pitchFamily="34" charset="0"/>
            </a:endParaRPr>
          </a:p>
        </p:txBody>
      </p:sp>
      <p:sp>
        <p:nvSpPr>
          <p:cNvPr id="23" name="CuadroTexto 22">
            <a:extLst>
              <a:ext uri="{FF2B5EF4-FFF2-40B4-BE49-F238E27FC236}">
                <a16:creationId xmlns:a16="http://schemas.microsoft.com/office/drawing/2014/main" id="{3F43F0BD-8E37-CB56-ACCC-1BDFEA22ABCF}"/>
              </a:ext>
            </a:extLst>
          </p:cNvPr>
          <p:cNvSpPr txBox="1"/>
          <p:nvPr/>
        </p:nvSpPr>
        <p:spPr>
          <a:xfrm>
            <a:off x="3810120" y="5477555"/>
            <a:ext cx="3238500" cy="3259803"/>
          </a:xfrm>
          <a:prstGeom prst="rect">
            <a:avLst/>
          </a:prstGeom>
          <a:noFill/>
        </p:spPr>
        <p:txBody>
          <a:bodyPr wrap="square">
            <a:spAutoFit/>
          </a:bodyPr>
          <a:lstStyle/>
          <a:p>
            <a:pPr marL="342900" marR="530860" lvl="0" indent="-342900" algn="just">
              <a:lnSpc>
                <a:spcPct val="115000"/>
              </a:lnSpc>
              <a:spcBef>
                <a:spcPts val="0"/>
              </a:spcBef>
              <a:spcAft>
                <a:spcPts val="0"/>
              </a:spcAft>
              <a:buFont typeface="Arial" panose="020B0604020202020204" pitchFamily="34" charset="0"/>
              <a:buChar char="-"/>
            </a:pPr>
            <a:r>
              <a:rPr lang="es-ES" sz="1200" dirty="0">
                <a:effectLst/>
                <a:latin typeface="Arial" panose="020B0604020202020204" pitchFamily="34" charset="0"/>
                <a:ea typeface="Arial" panose="020B0604020202020204" pitchFamily="34" charset="0"/>
              </a:rPr>
              <a:t>la Certificación del sistema de gestión de calidad ISO 9001/2015,</a:t>
            </a:r>
            <a:endParaRPr lang="en-US" sz="1200" dirty="0">
              <a:effectLst/>
              <a:latin typeface="Arial" panose="020B0604020202020204" pitchFamily="34" charset="0"/>
              <a:ea typeface="Arial" panose="020B0604020202020204" pitchFamily="34" charset="0"/>
            </a:endParaRPr>
          </a:p>
          <a:p>
            <a:pPr marL="342900" marR="530860" lvl="0" indent="-342900" algn="just">
              <a:lnSpc>
                <a:spcPct val="115000"/>
              </a:lnSpc>
              <a:spcBef>
                <a:spcPts val="0"/>
              </a:spcBef>
              <a:spcAft>
                <a:spcPts val="0"/>
              </a:spcAft>
              <a:buFont typeface="Arial" panose="020B0604020202020204" pitchFamily="34" charset="0"/>
              <a:buChar char="-"/>
            </a:pPr>
            <a:r>
              <a:rPr lang="es-ES" sz="1200" dirty="0">
                <a:effectLst/>
                <a:latin typeface="Arial" panose="020B0604020202020204" pitchFamily="34" charset="0"/>
                <a:ea typeface="Arial" panose="020B0604020202020204" pitchFamily="34" charset="0"/>
              </a:rPr>
              <a:t>la Certificación del sistema de gestión de la seguridad ISO 45001/2018,</a:t>
            </a:r>
            <a:endParaRPr lang="en-US" sz="1200" dirty="0">
              <a:effectLst/>
              <a:latin typeface="Arial" panose="020B0604020202020204" pitchFamily="34" charset="0"/>
              <a:ea typeface="Arial" panose="020B0604020202020204" pitchFamily="34" charset="0"/>
            </a:endParaRPr>
          </a:p>
          <a:p>
            <a:pPr marL="342900" marR="530860" lvl="0" indent="-342900" algn="just">
              <a:lnSpc>
                <a:spcPct val="115000"/>
              </a:lnSpc>
              <a:spcBef>
                <a:spcPts val="0"/>
              </a:spcBef>
              <a:spcAft>
                <a:spcPts val="0"/>
              </a:spcAft>
              <a:buFont typeface="Arial" panose="020B0604020202020204" pitchFamily="34" charset="0"/>
              <a:buChar char="-"/>
            </a:pPr>
            <a:r>
              <a:rPr lang="es-ES" sz="1200" dirty="0">
                <a:effectLst/>
                <a:latin typeface="Arial" panose="020B0604020202020204" pitchFamily="34" charset="0"/>
                <a:ea typeface="Arial" panose="020B0604020202020204" pitchFamily="34" charset="0"/>
              </a:rPr>
              <a:t>la Certificación de nuestros productos en conjunto con el INTI</a:t>
            </a:r>
            <a:endParaRPr lang="en-US" sz="1200" dirty="0">
              <a:effectLst/>
              <a:latin typeface="Arial" panose="020B0604020202020204" pitchFamily="34" charset="0"/>
              <a:ea typeface="Arial" panose="020B0604020202020204" pitchFamily="34" charset="0"/>
            </a:endParaRPr>
          </a:p>
          <a:p>
            <a:pPr marL="342900" marR="530860" lvl="0" indent="-342900" algn="just">
              <a:lnSpc>
                <a:spcPct val="115000"/>
              </a:lnSpc>
              <a:spcBef>
                <a:spcPts val="0"/>
              </a:spcBef>
              <a:spcAft>
                <a:spcPts val="0"/>
              </a:spcAft>
              <a:buFont typeface="Arial" panose="020B0604020202020204" pitchFamily="34" charset="0"/>
              <a:buChar char="-"/>
            </a:pPr>
            <a:r>
              <a:rPr lang="es-ES" sz="1200" dirty="0">
                <a:effectLst/>
                <a:latin typeface="Arial" panose="020B0604020202020204" pitchFamily="34" charset="0"/>
                <a:ea typeface="Arial" panose="020B0604020202020204" pitchFamily="34" charset="0"/>
              </a:rPr>
              <a:t>la protocolización de los procesos en mesas de trabajo con el IRAM,</a:t>
            </a:r>
            <a:endParaRPr lang="en-US" sz="1200" dirty="0">
              <a:effectLst/>
              <a:latin typeface="Arial" panose="020B0604020202020204" pitchFamily="34" charset="0"/>
              <a:ea typeface="Arial" panose="020B0604020202020204" pitchFamily="34" charset="0"/>
            </a:endParaRPr>
          </a:p>
          <a:p>
            <a:pPr marL="342900" marR="530860" lvl="0" indent="-342900" algn="just">
              <a:lnSpc>
                <a:spcPct val="115000"/>
              </a:lnSpc>
              <a:spcBef>
                <a:spcPts val="0"/>
              </a:spcBef>
              <a:spcAft>
                <a:spcPts val="0"/>
              </a:spcAft>
              <a:buFont typeface="Arial" panose="020B0604020202020204" pitchFamily="34" charset="0"/>
              <a:buChar char="-"/>
            </a:pPr>
            <a:r>
              <a:rPr lang="es-ES" sz="1200" dirty="0">
                <a:effectLst/>
                <a:latin typeface="Arial" panose="020B0604020202020204" pitchFamily="34" charset="0"/>
                <a:ea typeface="Arial" panose="020B0604020202020204" pitchFamily="34" charset="0"/>
              </a:rPr>
              <a:t>la obtención de sellos de buen diseño con el Ministerio de producción.</a:t>
            </a:r>
            <a:endParaRPr lang="en-US" sz="1200" dirty="0">
              <a:effectLst/>
              <a:latin typeface="Arial" panose="020B0604020202020204" pitchFamily="34" charset="0"/>
              <a:ea typeface="Arial" panose="020B0604020202020204" pitchFamily="34" charset="0"/>
            </a:endParaRPr>
          </a:p>
        </p:txBody>
      </p:sp>
      <p:pic>
        <p:nvPicPr>
          <p:cNvPr id="24" name="Imagen 23">
            <a:extLst>
              <a:ext uri="{FF2B5EF4-FFF2-40B4-BE49-F238E27FC236}">
                <a16:creationId xmlns:a16="http://schemas.microsoft.com/office/drawing/2014/main" id="{083212CD-4CC2-1C64-795B-ACCDC285BB1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10742" y="3547585"/>
            <a:ext cx="1879600" cy="1252855"/>
          </a:xfrm>
          <a:prstGeom prst="rect">
            <a:avLst/>
          </a:prstGeom>
          <a:noFill/>
          <a:ln>
            <a:noFill/>
          </a:ln>
        </p:spPr>
      </p:pic>
      <p:sp>
        <p:nvSpPr>
          <p:cNvPr id="25" name="CuadroTexto 24">
            <a:extLst>
              <a:ext uri="{FF2B5EF4-FFF2-40B4-BE49-F238E27FC236}">
                <a16:creationId xmlns:a16="http://schemas.microsoft.com/office/drawing/2014/main" id="{DABB9916-9CA2-4A30-2894-DAD1C5D74EF3}"/>
              </a:ext>
            </a:extLst>
          </p:cNvPr>
          <p:cNvSpPr txBox="1"/>
          <p:nvPr/>
        </p:nvSpPr>
        <p:spPr>
          <a:xfrm>
            <a:off x="152400" y="1155002"/>
            <a:ext cx="4397829" cy="318998"/>
          </a:xfrm>
          <a:prstGeom prst="rect">
            <a:avLst/>
          </a:prstGeom>
          <a:noFill/>
        </p:spPr>
        <p:txBody>
          <a:bodyPr wrap="square">
            <a:spAutoFit/>
          </a:bodyPr>
          <a:lstStyle/>
          <a:p>
            <a:pPr marL="0" marR="530225" algn="just">
              <a:lnSpc>
                <a:spcPct val="115000"/>
              </a:lnSpc>
              <a:spcBef>
                <a:spcPts val="10"/>
              </a:spcBef>
              <a:spcAft>
                <a:spcPts val="0"/>
              </a:spcAft>
            </a:pPr>
            <a:r>
              <a:rPr lang="en-US" sz="1400" dirty="0">
                <a:effectLst/>
                <a:latin typeface="Arial" panose="020B0604020202020204" pitchFamily="34" charset="0"/>
                <a:ea typeface="Arial" panose="020B0604020202020204" pitchFamily="34" charset="0"/>
              </a:rPr>
              <a:t>ANTECEDENTES DE NUESTRA EMPRESA</a:t>
            </a:r>
          </a:p>
        </p:txBody>
      </p:sp>
      <p:sp>
        <p:nvSpPr>
          <p:cNvPr id="26" name="CuadroTexto 25">
            <a:extLst>
              <a:ext uri="{FF2B5EF4-FFF2-40B4-BE49-F238E27FC236}">
                <a16:creationId xmlns:a16="http://schemas.microsoft.com/office/drawing/2014/main" id="{30A51064-B02C-6FC1-B246-A9B5FA3A726B}"/>
              </a:ext>
            </a:extLst>
          </p:cNvPr>
          <p:cNvSpPr txBox="1"/>
          <p:nvPr/>
        </p:nvSpPr>
        <p:spPr>
          <a:xfrm>
            <a:off x="136973" y="9016184"/>
            <a:ext cx="1371268" cy="221856"/>
          </a:xfrm>
          <a:prstGeom prst="rect">
            <a:avLst/>
          </a:prstGeom>
          <a:noFill/>
        </p:spPr>
        <p:txBody>
          <a:bodyPr wrap="square">
            <a:spAutoFit/>
          </a:bodyPr>
          <a:lstStyle/>
          <a:p>
            <a:pPr marR="530860" lvl="0" algn="ctr">
              <a:lnSpc>
                <a:spcPct val="115000"/>
              </a:lnSpc>
              <a:spcBef>
                <a:spcPts val="0"/>
              </a:spcBef>
              <a:spcAft>
                <a:spcPts val="0"/>
              </a:spcAft>
            </a:pPr>
            <a:r>
              <a:rPr lang="en-US" sz="800" b="1" dirty="0">
                <a:latin typeface="Arial" panose="020B0604020202020204" pitchFamily="34" charset="0"/>
                <a:ea typeface="Arial" panose="020B0604020202020204" pitchFamily="34" charset="0"/>
              </a:rPr>
              <a:t>HOJA 1 DE 3</a:t>
            </a:r>
            <a:endParaRPr lang="en-US" sz="800" b="1"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310048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descr="Imagen que contiene Texto&#10;&#10;Descripción generada automáticamente">
            <a:extLst>
              <a:ext uri="{FF2B5EF4-FFF2-40B4-BE49-F238E27FC236}">
                <a16:creationId xmlns:a16="http://schemas.microsoft.com/office/drawing/2014/main" id="{9FDF3C93-A8A1-EFA5-FDB9-F2773F7D91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769" y="9796"/>
            <a:ext cx="3827629" cy="930730"/>
          </a:xfrm>
          <a:prstGeom prst="rect">
            <a:avLst/>
          </a:prstGeom>
          <a:noFill/>
          <a:ln>
            <a:noFill/>
          </a:ln>
        </p:spPr>
      </p:pic>
      <p:sp>
        <p:nvSpPr>
          <p:cNvPr id="19" name="CuadroTexto 18">
            <a:extLst>
              <a:ext uri="{FF2B5EF4-FFF2-40B4-BE49-F238E27FC236}">
                <a16:creationId xmlns:a16="http://schemas.microsoft.com/office/drawing/2014/main" id="{21B402F5-05A1-C314-77B2-90514975630C}"/>
              </a:ext>
            </a:extLst>
          </p:cNvPr>
          <p:cNvSpPr txBox="1"/>
          <p:nvPr/>
        </p:nvSpPr>
        <p:spPr>
          <a:xfrm>
            <a:off x="152400" y="9238040"/>
            <a:ext cx="6515100" cy="553998"/>
          </a:xfrm>
          <a:prstGeom prst="rect">
            <a:avLst/>
          </a:prstGeom>
          <a:noFill/>
        </p:spPr>
        <p:txBody>
          <a:bodyPr wrap="square">
            <a:spAutoFit/>
          </a:bodyPr>
          <a:lstStyle/>
          <a:p>
            <a:pPr marL="0" marR="0" algn="ctr">
              <a:spcBef>
                <a:spcPts val="0"/>
              </a:spcBef>
              <a:spcAft>
                <a:spcPts val="0"/>
              </a:spcAft>
            </a:pPr>
            <a:r>
              <a:rPr lang="es-AR" sz="1000" b="1" dirty="0">
                <a:effectLst/>
                <a:latin typeface="Arial" panose="020B0604020202020204" pitchFamily="34" charset="0"/>
                <a:ea typeface="Arial" panose="020B0604020202020204" pitchFamily="34" charset="0"/>
              </a:rPr>
              <a:t>EEUU 3480 Parque Industrial (8103) – Ing. White – Bahía Blanca (Bs. As.)</a:t>
            </a:r>
            <a:endParaRPr lang="en-US" sz="1000" dirty="0">
              <a:effectLst/>
              <a:latin typeface="Arial" panose="020B0604020202020204" pitchFamily="34" charset="0"/>
              <a:ea typeface="Arial" panose="020B0604020202020204" pitchFamily="34" charset="0"/>
            </a:endParaRPr>
          </a:p>
          <a:p>
            <a:pPr marL="0" marR="0" algn="ctr">
              <a:spcBef>
                <a:spcPts val="0"/>
              </a:spcBef>
              <a:spcAft>
                <a:spcPts val="0"/>
              </a:spcAft>
            </a:pPr>
            <a:r>
              <a:rPr lang="es-AR" sz="1000" b="1" dirty="0">
                <a:effectLst/>
                <a:latin typeface="Arial" panose="020B0604020202020204" pitchFamily="34" charset="0"/>
                <a:ea typeface="Arial" panose="020B0604020202020204" pitchFamily="34" charset="0"/>
              </a:rPr>
              <a:t>Oficina técnico–comercial – Perito Moreno (Sta. Cruz) TEL: (+54 291) 459 2121- (+54 291) 154- 314762</a:t>
            </a:r>
            <a:endParaRPr lang="en-US" sz="1000" dirty="0">
              <a:effectLst/>
              <a:latin typeface="Arial" panose="020B0604020202020204" pitchFamily="34" charset="0"/>
              <a:ea typeface="Arial" panose="020B0604020202020204" pitchFamily="34" charset="0"/>
            </a:endParaRPr>
          </a:p>
          <a:p>
            <a:pPr marL="0" marR="0" algn="ctr">
              <a:spcBef>
                <a:spcPts val="0"/>
              </a:spcBef>
              <a:spcAft>
                <a:spcPts val="0"/>
              </a:spcAft>
              <a:tabLst>
                <a:tab pos="2971800" algn="ctr"/>
                <a:tab pos="5943600" algn="r"/>
              </a:tabLst>
            </a:pPr>
            <a:r>
              <a:rPr lang="es-AR" sz="1000" b="1" dirty="0">
                <a:effectLst/>
                <a:latin typeface="Arial" panose="020B0604020202020204" pitchFamily="34" charset="0"/>
                <a:ea typeface="Arial" panose="020B0604020202020204" pitchFamily="34" charset="0"/>
              </a:rPr>
              <a:t>E-mail: Jordan.geopetrol.industrial@gmail.com / www.geopetrol-industrial.com</a:t>
            </a:r>
            <a:endParaRPr lang="en-US" sz="1000" dirty="0">
              <a:effectLst/>
              <a:latin typeface="Arial" panose="020B0604020202020204" pitchFamily="34" charset="0"/>
              <a:ea typeface="Arial" panose="020B0604020202020204" pitchFamily="34" charset="0"/>
            </a:endParaRPr>
          </a:p>
        </p:txBody>
      </p:sp>
      <p:pic>
        <p:nvPicPr>
          <p:cNvPr id="3" name="Imagen 2">
            <a:extLst>
              <a:ext uri="{FF2B5EF4-FFF2-40B4-BE49-F238E27FC236}">
                <a16:creationId xmlns:a16="http://schemas.microsoft.com/office/drawing/2014/main" id="{CB91EBED-217A-5D65-3CCB-4658FB6B32B7}"/>
              </a:ext>
            </a:extLst>
          </p:cNvPr>
          <p:cNvPicPr>
            <a:picLocks noChangeAspect="1"/>
          </p:cNvPicPr>
          <p:nvPr/>
        </p:nvPicPr>
        <p:blipFill>
          <a:blip r:embed="rId3"/>
          <a:stretch>
            <a:fillRect/>
          </a:stretch>
        </p:blipFill>
        <p:spPr>
          <a:xfrm>
            <a:off x="4740996" y="9458"/>
            <a:ext cx="2086377" cy="3259803"/>
          </a:xfrm>
          <a:prstGeom prst="rect">
            <a:avLst/>
          </a:prstGeom>
        </p:spPr>
      </p:pic>
      <p:pic>
        <p:nvPicPr>
          <p:cNvPr id="3076" name="Imagen 3" descr="Imagen que contiene interior, edificio, cocina, tabla&#10;&#10;Descripción generada automáticamente">
            <a:extLst>
              <a:ext uri="{FF2B5EF4-FFF2-40B4-BE49-F238E27FC236}">
                <a16:creationId xmlns:a16="http://schemas.microsoft.com/office/drawing/2014/main" id="{D8BD9F96-3414-7FB2-48C3-7FAC6FCD24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0996" y="4092801"/>
            <a:ext cx="2032000" cy="1524000"/>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63170722-9102-7851-2B8F-810EE4C0364B}"/>
              </a:ext>
            </a:extLst>
          </p:cNvPr>
          <p:cNvSpPr txBox="1"/>
          <p:nvPr/>
        </p:nvSpPr>
        <p:spPr>
          <a:xfrm>
            <a:off x="196765" y="1260606"/>
            <a:ext cx="3840480" cy="1850186"/>
          </a:xfrm>
          <a:prstGeom prst="rect">
            <a:avLst/>
          </a:prstGeom>
          <a:noFill/>
        </p:spPr>
        <p:txBody>
          <a:bodyPr wrap="square">
            <a:spAutoFit/>
          </a:bodyPr>
          <a:lstStyle/>
          <a:p>
            <a:pPr marL="0" marR="502920">
              <a:lnSpc>
                <a:spcPct val="115000"/>
              </a:lnSpc>
              <a:spcBef>
                <a:spcPts val="5"/>
              </a:spcBef>
              <a:spcAft>
                <a:spcPts val="0"/>
              </a:spcAft>
            </a:pPr>
            <a:r>
              <a:rPr lang="es-ES" sz="1200" dirty="0">
                <a:effectLst/>
                <a:latin typeface="Arial" panose="020B0604020202020204" pitchFamily="34" charset="0"/>
                <a:ea typeface="Arial" panose="020B0604020202020204" pitchFamily="34" charset="0"/>
              </a:rPr>
              <a:t>Desempeñamos tareas de ingeniería</a:t>
            </a:r>
            <a:r>
              <a:rPr lang="es-ES" sz="1200" spc="18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de</a:t>
            </a:r>
            <a:r>
              <a:rPr lang="es-ES" sz="1200" spc="18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diseño,</a:t>
            </a:r>
            <a:r>
              <a:rPr lang="es-ES" sz="1200" spc="-22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fabricación</a:t>
            </a:r>
            <a:r>
              <a:rPr lang="es-ES" sz="1200" spc="-1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y montaje</a:t>
            </a:r>
            <a:r>
              <a:rPr lang="es-ES" sz="1200" spc="-5" dirty="0">
                <a:effectLst/>
                <a:latin typeface="Arial" panose="020B0604020202020204" pitchFamily="34" charset="0"/>
                <a:ea typeface="Arial" panose="020B0604020202020204" pitchFamily="34" charset="0"/>
              </a:rPr>
              <a:t> en empresas vinculadas a</a:t>
            </a:r>
            <a:r>
              <a:rPr lang="es-ES" sz="1200" dirty="0">
                <a:effectLst/>
                <a:latin typeface="Arial" panose="020B0604020202020204" pitchFamily="34" charset="0"/>
                <a:ea typeface="Arial" panose="020B0604020202020204" pitchFamily="34" charset="0"/>
              </a:rPr>
              <a:t>: </a:t>
            </a:r>
            <a:endParaRPr lang="en-US" sz="1200" dirty="0">
              <a:effectLst/>
              <a:latin typeface="Arial" panose="020B0604020202020204" pitchFamily="34" charset="0"/>
              <a:ea typeface="Arial" panose="020B0604020202020204" pitchFamily="34" charset="0"/>
            </a:endParaRPr>
          </a:p>
          <a:p>
            <a:pPr marL="742950" marR="0" lvl="1" indent="-285750">
              <a:lnSpc>
                <a:spcPct val="115000"/>
              </a:lnSpc>
              <a:spcBef>
                <a:spcPts val="555"/>
              </a:spcBef>
              <a:spcAft>
                <a:spcPts val="0"/>
              </a:spcAft>
              <a:buSzPts val="950"/>
              <a:buFont typeface="Symbol" panose="05050102010706020507" pitchFamily="18" charset="2"/>
              <a:buChar char=""/>
              <a:tabLst>
                <a:tab pos="925830" algn="l"/>
                <a:tab pos="926465" algn="l"/>
              </a:tabLst>
            </a:pPr>
            <a:r>
              <a:rPr lang="es-ES" sz="1200" dirty="0">
                <a:effectLst/>
                <a:latin typeface="Arial" panose="020B0604020202020204" pitchFamily="34" charset="0"/>
                <a:ea typeface="Symbol" panose="05050102010706020507" pitchFamily="18" charset="2"/>
                <a:cs typeface="Symbol" panose="05050102010706020507" pitchFamily="18" charset="2"/>
              </a:rPr>
              <a:t>Petróleo</a:t>
            </a:r>
            <a:r>
              <a:rPr lang="es-ES" sz="1200" spc="-30" dirty="0">
                <a:effectLst/>
                <a:latin typeface="Arial" panose="020B0604020202020204" pitchFamily="34" charset="0"/>
                <a:ea typeface="Symbol" panose="05050102010706020507" pitchFamily="18" charset="2"/>
                <a:cs typeface="Symbol" panose="05050102010706020507" pitchFamily="18" charset="2"/>
              </a:rPr>
              <a:t> </a:t>
            </a:r>
            <a:r>
              <a:rPr lang="es-ES" sz="1200" dirty="0">
                <a:effectLst/>
                <a:latin typeface="Arial" panose="020B0604020202020204" pitchFamily="34" charset="0"/>
                <a:ea typeface="Symbol" panose="05050102010706020507" pitchFamily="18" charset="2"/>
                <a:cs typeface="Symbol" panose="05050102010706020507" pitchFamily="18" charset="2"/>
              </a:rPr>
              <a:t>y</a:t>
            </a:r>
            <a:r>
              <a:rPr lang="es-ES" sz="1200" spc="-25" dirty="0">
                <a:effectLst/>
                <a:latin typeface="Arial" panose="020B0604020202020204" pitchFamily="34" charset="0"/>
                <a:ea typeface="Symbol" panose="05050102010706020507" pitchFamily="18" charset="2"/>
                <a:cs typeface="Symbol" panose="05050102010706020507" pitchFamily="18" charset="2"/>
              </a:rPr>
              <a:t> </a:t>
            </a:r>
            <a:r>
              <a:rPr lang="es-ES" sz="1200" dirty="0">
                <a:effectLst/>
                <a:latin typeface="Arial" panose="020B0604020202020204" pitchFamily="34" charset="0"/>
                <a:ea typeface="Symbol" panose="05050102010706020507" pitchFamily="18" charset="2"/>
                <a:cs typeface="Symbol" panose="05050102010706020507" pitchFamily="18" charset="2"/>
              </a:rPr>
              <a:t>Gas</a:t>
            </a:r>
            <a:endParaRPr lang="en-US" sz="1200" dirty="0">
              <a:effectLst/>
              <a:latin typeface="Arial" panose="020B0604020202020204" pitchFamily="34" charset="0"/>
              <a:ea typeface="Symbol" panose="05050102010706020507" pitchFamily="18" charset="2"/>
              <a:cs typeface="Symbol" panose="05050102010706020507" pitchFamily="18" charset="2"/>
            </a:endParaRPr>
          </a:p>
          <a:p>
            <a:pPr marL="742950" marR="0" lvl="1" indent="-285750">
              <a:lnSpc>
                <a:spcPct val="115000"/>
              </a:lnSpc>
              <a:spcBef>
                <a:spcPts val="0"/>
              </a:spcBef>
              <a:spcAft>
                <a:spcPts val="0"/>
              </a:spcAft>
              <a:buSzPts val="950"/>
              <a:buFont typeface="Symbol" panose="05050102010706020507" pitchFamily="18" charset="2"/>
              <a:buChar char=""/>
              <a:tabLst>
                <a:tab pos="925830" algn="l"/>
                <a:tab pos="926465" algn="l"/>
              </a:tabLst>
            </a:pPr>
            <a:r>
              <a:rPr lang="es-ES" sz="1200" dirty="0">
                <a:effectLst/>
                <a:latin typeface="Arial" panose="020B0604020202020204" pitchFamily="34" charset="0"/>
                <a:ea typeface="Symbol" panose="05050102010706020507" pitchFamily="18" charset="2"/>
                <a:cs typeface="Symbol" panose="05050102010706020507" pitchFamily="18" charset="2"/>
              </a:rPr>
              <a:t>Petroquímica</a:t>
            </a:r>
            <a:endParaRPr lang="en-US" sz="1200" dirty="0">
              <a:effectLst/>
              <a:latin typeface="Arial" panose="020B0604020202020204" pitchFamily="34" charset="0"/>
              <a:ea typeface="Symbol" panose="05050102010706020507" pitchFamily="18" charset="2"/>
              <a:cs typeface="Symbol" panose="05050102010706020507" pitchFamily="18" charset="2"/>
            </a:endParaRPr>
          </a:p>
          <a:p>
            <a:pPr marL="742950" marR="0" lvl="1" indent="-285750">
              <a:lnSpc>
                <a:spcPct val="115000"/>
              </a:lnSpc>
              <a:spcBef>
                <a:spcPts val="0"/>
              </a:spcBef>
              <a:spcAft>
                <a:spcPts val="0"/>
              </a:spcAft>
              <a:buSzPts val="950"/>
              <a:buFont typeface="Symbol" panose="05050102010706020507" pitchFamily="18" charset="2"/>
              <a:buChar char=""/>
              <a:tabLst>
                <a:tab pos="925830" algn="l"/>
                <a:tab pos="926465" algn="l"/>
              </a:tabLst>
            </a:pPr>
            <a:r>
              <a:rPr lang="es-ES" sz="1200" dirty="0">
                <a:effectLst/>
                <a:latin typeface="Arial" panose="020B0604020202020204" pitchFamily="34" charset="0"/>
                <a:ea typeface="Symbol" panose="05050102010706020507" pitchFamily="18" charset="2"/>
                <a:cs typeface="Symbol" panose="05050102010706020507" pitchFamily="18" charset="2"/>
              </a:rPr>
              <a:t>Química</a:t>
            </a:r>
            <a:endParaRPr lang="en-US" sz="1200" dirty="0">
              <a:effectLst/>
              <a:latin typeface="Arial" panose="020B0604020202020204" pitchFamily="34" charset="0"/>
              <a:ea typeface="Symbol" panose="05050102010706020507" pitchFamily="18" charset="2"/>
              <a:cs typeface="Symbol" panose="05050102010706020507" pitchFamily="18" charset="2"/>
            </a:endParaRPr>
          </a:p>
          <a:p>
            <a:pPr marL="742950" marR="0" lvl="1" indent="-285750">
              <a:lnSpc>
                <a:spcPct val="115000"/>
              </a:lnSpc>
              <a:spcBef>
                <a:spcPts val="0"/>
              </a:spcBef>
              <a:spcAft>
                <a:spcPts val="0"/>
              </a:spcAft>
              <a:buSzPts val="950"/>
              <a:buFont typeface="Symbol" panose="05050102010706020507" pitchFamily="18" charset="2"/>
              <a:buChar char=""/>
              <a:tabLst>
                <a:tab pos="925830" algn="l"/>
                <a:tab pos="926465" algn="l"/>
              </a:tabLst>
            </a:pPr>
            <a:r>
              <a:rPr lang="es-ES" sz="1200" dirty="0">
                <a:effectLst/>
                <a:latin typeface="Arial" panose="020B0604020202020204" pitchFamily="34" charset="0"/>
                <a:ea typeface="Symbol" panose="05050102010706020507" pitchFamily="18" charset="2"/>
                <a:cs typeface="Symbol" panose="05050102010706020507" pitchFamily="18" charset="2"/>
              </a:rPr>
              <a:t>Siderurgia</a:t>
            </a:r>
            <a:endParaRPr lang="en-US" sz="1200" dirty="0">
              <a:effectLst/>
              <a:latin typeface="Arial" panose="020B0604020202020204" pitchFamily="34" charset="0"/>
              <a:ea typeface="Symbol" panose="05050102010706020507" pitchFamily="18" charset="2"/>
              <a:cs typeface="Symbol" panose="05050102010706020507" pitchFamily="18" charset="2"/>
            </a:endParaRPr>
          </a:p>
          <a:p>
            <a:pPr marL="742950" marR="1314450" lvl="1" indent="-285750">
              <a:lnSpc>
                <a:spcPct val="115000"/>
              </a:lnSpc>
              <a:spcBef>
                <a:spcPts val="0"/>
              </a:spcBef>
              <a:spcAft>
                <a:spcPts val="0"/>
              </a:spcAft>
              <a:buSzPts val="950"/>
              <a:buFont typeface="Symbol" panose="05050102010706020507" pitchFamily="18" charset="2"/>
              <a:buChar char=""/>
              <a:tabLst>
                <a:tab pos="925830" algn="l"/>
                <a:tab pos="926465" algn="l"/>
              </a:tabLst>
            </a:pPr>
            <a:r>
              <a:rPr lang="es-ES" sz="1200" dirty="0">
                <a:effectLst/>
                <a:latin typeface="Arial" panose="020B0604020202020204" pitchFamily="34" charset="0"/>
                <a:ea typeface="Symbol" panose="05050102010706020507" pitchFamily="18" charset="2"/>
                <a:cs typeface="Symbol" panose="05050102010706020507" pitchFamily="18" charset="2"/>
              </a:rPr>
              <a:t>Minería</a:t>
            </a:r>
            <a:r>
              <a:rPr lang="es-ES" sz="1200" spc="5" dirty="0">
                <a:effectLst/>
                <a:latin typeface="Arial" panose="020B0604020202020204" pitchFamily="34" charset="0"/>
                <a:ea typeface="Symbol" panose="05050102010706020507" pitchFamily="18" charset="2"/>
                <a:cs typeface="Symbol" panose="05050102010706020507" pitchFamily="18" charset="2"/>
              </a:rPr>
              <a:t> </a:t>
            </a:r>
            <a:endParaRPr lang="en-US" sz="1200" dirty="0">
              <a:effectLst/>
              <a:latin typeface="Arial" panose="020B0604020202020204" pitchFamily="34" charset="0"/>
              <a:ea typeface="Symbol" panose="05050102010706020507" pitchFamily="18" charset="2"/>
              <a:cs typeface="Symbol" panose="05050102010706020507" pitchFamily="18" charset="2"/>
            </a:endParaRPr>
          </a:p>
        </p:txBody>
      </p:sp>
      <p:sp>
        <p:nvSpPr>
          <p:cNvPr id="13" name="CuadroTexto 12">
            <a:extLst>
              <a:ext uri="{FF2B5EF4-FFF2-40B4-BE49-F238E27FC236}">
                <a16:creationId xmlns:a16="http://schemas.microsoft.com/office/drawing/2014/main" id="{C99BD756-FF5E-51D0-8E8D-D2D6FFC8D29D}"/>
              </a:ext>
            </a:extLst>
          </p:cNvPr>
          <p:cNvSpPr txBox="1"/>
          <p:nvPr/>
        </p:nvSpPr>
        <p:spPr>
          <a:xfrm>
            <a:off x="196764" y="3309838"/>
            <a:ext cx="6515099" cy="2622513"/>
          </a:xfrm>
          <a:prstGeom prst="rect">
            <a:avLst/>
          </a:prstGeom>
          <a:noFill/>
        </p:spPr>
        <p:txBody>
          <a:bodyPr wrap="square">
            <a:spAutoFit/>
          </a:bodyPr>
          <a:lstStyle/>
          <a:p>
            <a:pPr marL="0" marR="1314450">
              <a:lnSpc>
                <a:spcPct val="115000"/>
              </a:lnSpc>
              <a:spcBef>
                <a:spcPts val="0"/>
              </a:spcBef>
              <a:spcAft>
                <a:spcPts val="0"/>
              </a:spcAft>
              <a:tabLst>
                <a:tab pos="925830" algn="l"/>
                <a:tab pos="926465" algn="l"/>
              </a:tabLst>
            </a:pPr>
            <a:r>
              <a:rPr lang="es-ES" sz="1200" dirty="0">
                <a:effectLst/>
                <a:latin typeface="Arial" panose="020B0604020202020204" pitchFamily="34" charset="0"/>
                <a:ea typeface="Arial" panose="020B0604020202020204" pitchFamily="34" charset="0"/>
              </a:rPr>
              <a:t>Para</a:t>
            </a:r>
            <a:r>
              <a:rPr lang="es-ES" sz="1200" spc="-5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ellas</a:t>
            </a:r>
            <a:r>
              <a:rPr lang="es-ES" sz="1200" spc="-5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realizamos las siguientes obras:</a:t>
            </a:r>
            <a:endParaRPr lang="en-US" sz="1200" dirty="0">
              <a:effectLst/>
              <a:latin typeface="Arial" panose="020B0604020202020204" pitchFamily="34" charset="0"/>
              <a:ea typeface="Arial" panose="020B0604020202020204" pitchFamily="34" charset="0"/>
            </a:endParaRPr>
          </a:p>
          <a:p>
            <a:pPr marL="742950" marR="530860" lvl="1" indent="-285750" algn="just">
              <a:lnSpc>
                <a:spcPct val="115000"/>
              </a:lnSpc>
              <a:spcBef>
                <a:spcPts val="0"/>
              </a:spcBef>
              <a:spcAft>
                <a:spcPts val="0"/>
              </a:spcAft>
              <a:buFont typeface="Courier New" panose="02070309020205020404" pitchFamily="49" charset="0"/>
              <a:buChar char="o"/>
            </a:pPr>
            <a:r>
              <a:rPr lang="es-ES" sz="1200" dirty="0">
                <a:effectLst/>
                <a:latin typeface="Arial" panose="020B0604020202020204" pitchFamily="34" charset="0"/>
                <a:ea typeface="Arial" panose="020B0604020202020204" pitchFamily="34" charset="0"/>
              </a:rPr>
              <a:t>Tanques API de Almacenaje, de Techo Fijo y Flotante.</a:t>
            </a:r>
            <a:endParaRPr lang="en-US" sz="1200" dirty="0">
              <a:effectLst/>
              <a:latin typeface="Arial" panose="020B0604020202020204" pitchFamily="34" charset="0"/>
              <a:ea typeface="Arial" panose="020B0604020202020204" pitchFamily="34" charset="0"/>
            </a:endParaRPr>
          </a:p>
          <a:p>
            <a:pPr marL="742950" marR="530860" lvl="1" indent="-285750" algn="just">
              <a:lnSpc>
                <a:spcPct val="115000"/>
              </a:lnSpc>
              <a:spcBef>
                <a:spcPts val="0"/>
              </a:spcBef>
              <a:spcAft>
                <a:spcPts val="0"/>
              </a:spcAft>
              <a:buFont typeface="Courier New" panose="02070309020205020404" pitchFamily="49" charset="0"/>
              <a:buChar char="o"/>
            </a:pPr>
            <a:r>
              <a:rPr lang="es-ES" sz="1200" dirty="0">
                <a:effectLst/>
                <a:latin typeface="Arial" panose="020B0604020202020204" pitchFamily="34" charset="0"/>
                <a:ea typeface="Arial" panose="020B0604020202020204" pitchFamily="34" charset="0"/>
              </a:rPr>
              <a:t>Tanques API SKIMMER.</a:t>
            </a:r>
            <a:endParaRPr lang="en-US" sz="1200" dirty="0">
              <a:effectLst/>
              <a:latin typeface="Arial" panose="020B0604020202020204" pitchFamily="34" charset="0"/>
              <a:ea typeface="Arial" panose="020B0604020202020204" pitchFamily="34" charset="0"/>
            </a:endParaRPr>
          </a:p>
          <a:p>
            <a:pPr marL="742950" marR="530860" lvl="1" indent="-285750" algn="just">
              <a:lnSpc>
                <a:spcPct val="115000"/>
              </a:lnSpc>
              <a:spcBef>
                <a:spcPts val="0"/>
              </a:spcBef>
              <a:spcAft>
                <a:spcPts val="0"/>
              </a:spcAft>
              <a:buFont typeface="Courier New" panose="02070309020205020404" pitchFamily="49" charset="0"/>
              <a:buChar char="o"/>
            </a:pPr>
            <a:r>
              <a:rPr lang="es-ES" sz="1200" dirty="0">
                <a:effectLst/>
                <a:latin typeface="Arial" panose="020B0604020202020204" pitchFamily="34" charset="0"/>
                <a:ea typeface="Arial" panose="020B0604020202020204" pitchFamily="34" charset="0"/>
              </a:rPr>
              <a:t>Silos de Almacenaje.</a:t>
            </a:r>
            <a:endParaRPr lang="en-US" sz="1200" dirty="0">
              <a:effectLst/>
              <a:latin typeface="Arial" panose="020B0604020202020204" pitchFamily="34" charset="0"/>
              <a:ea typeface="Arial" panose="020B0604020202020204" pitchFamily="34" charset="0"/>
            </a:endParaRPr>
          </a:p>
          <a:p>
            <a:pPr marL="742950" marR="530860" lvl="1" indent="-285750" algn="just">
              <a:lnSpc>
                <a:spcPct val="115000"/>
              </a:lnSpc>
              <a:spcBef>
                <a:spcPts val="0"/>
              </a:spcBef>
              <a:spcAft>
                <a:spcPts val="0"/>
              </a:spcAft>
              <a:buFont typeface="Courier New" panose="02070309020205020404" pitchFamily="49" charset="0"/>
              <a:buChar char="o"/>
            </a:pPr>
            <a:r>
              <a:rPr lang="es-ES" sz="1200" dirty="0">
                <a:effectLst/>
                <a:latin typeface="Arial" panose="020B0604020202020204" pitchFamily="34" charset="0"/>
                <a:ea typeface="Arial" panose="020B0604020202020204" pitchFamily="34" charset="0"/>
              </a:rPr>
              <a:t>Sistemas de Redes Contra Incendio de Tanques y </a:t>
            </a:r>
          </a:p>
          <a:p>
            <a:pPr marR="530860" lvl="1" algn="just">
              <a:lnSpc>
                <a:spcPct val="115000"/>
              </a:lnSpc>
              <a:spcBef>
                <a:spcPts val="0"/>
              </a:spcBef>
              <a:spcAft>
                <a:spcPts val="0"/>
              </a:spcAft>
            </a:pPr>
            <a:r>
              <a:rPr lang="es-ES" sz="1200" dirty="0">
                <a:effectLst/>
                <a:latin typeface="Arial" panose="020B0604020202020204" pitchFamily="34" charset="0"/>
                <a:ea typeface="Arial" panose="020B0604020202020204" pitchFamily="34" charset="0"/>
              </a:rPr>
              <a:t>Parques de Tanques.</a:t>
            </a:r>
            <a:endParaRPr lang="en-US" sz="1200" dirty="0">
              <a:effectLst/>
              <a:latin typeface="Arial" panose="020B0604020202020204" pitchFamily="34" charset="0"/>
              <a:ea typeface="Arial" panose="020B0604020202020204" pitchFamily="34" charset="0"/>
            </a:endParaRPr>
          </a:p>
          <a:p>
            <a:pPr marL="742950" marR="530860" lvl="1" indent="-285750" algn="just">
              <a:lnSpc>
                <a:spcPct val="115000"/>
              </a:lnSpc>
              <a:spcBef>
                <a:spcPts val="0"/>
              </a:spcBef>
              <a:spcAft>
                <a:spcPts val="0"/>
              </a:spcAft>
              <a:buFont typeface="Courier New" panose="02070309020205020404" pitchFamily="49" charset="0"/>
              <a:buChar char="o"/>
            </a:pPr>
            <a:r>
              <a:rPr lang="es-ES" sz="1200" dirty="0">
                <a:effectLst/>
                <a:latin typeface="Arial" panose="020B0604020202020204" pitchFamily="34" charset="0"/>
                <a:ea typeface="Arial" panose="020B0604020202020204" pitchFamily="34" charset="0"/>
              </a:rPr>
              <a:t>Prefabricación y montaje de cañerías de acero </a:t>
            </a:r>
          </a:p>
          <a:p>
            <a:pPr marR="530860" lvl="1" algn="just">
              <a:lnSpc>
                <a:spcPct val="115000"/>
              </a:lnSpc>
              <a:spcBef>
                <a:spcPts val="0"/>
              </a:spcBef>
              <a:spcAft>
                <a:spcPts val="0"/>
              </a:spcAft>
            </a:pPr>
            <a:r>
              <a:rPr lang="es-ES" sz="1200" dirty="0">
                <a:effectLst/>
                <a:latin typeface="Arial" panose="020B0604020202020204" pitchFamily="34" charset="0"/>
                <a:ea typeface="Arial" panose="020B0604020202020204" pitchFamily="34" charset="0"/>
              </a:rPr>
              <a:t>al carbono, aleadas e inoxidables.</a:t>
            </a:r>
            <a:endParaRPr lang="en-US" sz="1200" dirty="0">
              <a:effectLst/>
              <a:latin typeface="Arial" panose="020B0604020202020204" pitchFamily="34" charset="0"/>
              <a:ea typeface="Arial" panose="020B0604020202020204" pitchFamily="34" charset="0"/>
            </a:endParaRPr>
          </a:p>
          <a:p>
            <a:pPr marL="742950" marR="530860" lvl="1" indent="-285750" algn="just">
              <a:lnSpc>
                <a:spcPct val="115000"/>
              </a:lnSpc>
              <a:spcBef>
                <a:spcPts val="0"/>
              </a:spcBef>
              <a:spcAft>
                <a:spcPts val="0"/>
              </a:spcAft>
              <a:buFont typeface="Courier New" panose="02070309020205020404" pitchFamily="49" charset="0"/>
              <a:buChar char="o"/>
            </a:pPr>
            <a:r>
              <a:rPr lang="es-ES" sz="1200" dirty="0">
                <a:effectLst/>
                <a:latin typeface="Arial" panose="020B0604020202020204" pitchFamily="34" charset="0"/>
                <a:ea typeface="Arial" panose="020B0604020202020204" pitchFamily="34" charset="0"/>
              </a:rPr>
              <a:t>Estructuras en general.</a:t>
            </a:r>
            <a:endParaRPr lang="en-US" sz="1200" dirty="0">
              <a:effectLst/>
              <a:latin typeface="Arial" panose="020B0604020202020204" pitchFamily="34" charset="0"/>
              <a:ea typeface="Arial" panose="020B0604020202020204" pitchFamily="34" charset="0"/>
            </a:endParaRPr>
          </a:p>
          <a:p>
            <a:pPr marL="742950" marR="530860" lvl="1" indent="-285750" algn="just">
              <a:lnSpc>
                <a:spcPct val="115000"/>
              </a:lnSpc>
              <a:spcBef>
                <a:spcPts val="0"/>
              </a:spcBef>
              <a:spcAft>
                <a:spcPts val="0"/>
              </a:spcAft>
              <a:buFont typeface="Courier New" panose="02070309020205020404" pitchFamily="49" charset="0"/>
              <a:buChar char="o"/>
            </a:pPr>
            <a:r>
              <a:rPr lang="es-ES" sz="1200" dirty="0">
                <a:effectLst/>
                <a:latin typeface="Arial" panose="020B0604020202020204" pitchFamily="34" charset="0"/>
                <a:ea typeface="Arial" panose="020B0604020202020204" pitchFamily="34" charset="0"/>
              </a:rPr>
              <a:t>Recipientes a presión.</a:t>
            </a:r>
            <a:endParaRPr lang="en-US" sz="1200" dirty="0">
              <a:effectLst/>
              <a:latin typeface="Arial" panose="020B0604020202020204" pitchFamily="34" charset="0"/>
              <a:ea typeface="Arial" panose="020B0604020202020204" pitchFamily="34" charset="0"/>
            </a:endParaRPr>
          </a:p>
          <a:p>
            <a:pPr marL="742950" marR="530860" lvl="1" indent="-285750" algn="just">
              <a:lnSpc>
                <a:spcPct val="115000"/>
              </a:lnSpc>
              <a:spcBef>
                <a:spcPts val="0"/>
              </a:spcBef>
              <a:spcAft>
                <a:spcPts val="0"/>
              </a:spcAft>
              <a:buFont typeface="Courier New" panose="02070309020205020404" pitchFamily="49" charset="0"/>
              <a:buChar char="o"/>
            </a:pPr>
            <a:r>
              <a:rPr lang="es-ES" sz="1200" dirty="0">
                <a:effectLst/>
                <a:latin typeface="Arial" panose="020B0604020202020204" pitchFamily="34" charset="0"/>
                <a:ea typeface="Arial" panose="020B0604020202020204" pitchFamily="34" charset="0"/>
              </a:rPr>
              <a:t>Hornos y calentadores de Petróleo.</a:t>
            </a:r>
          </a:p>
          <a:p>
            <a:pPr marL="742950" marR="530860" lvl="1" indent="-285750" algn="just">
              <a:lnSpc>
                <a:spcPct val="115000"/>
              </a:lnSpc>
              <a:spcBef>
                <a:spcPts val="0"/>
              </a:spcBef>
              <a:spcAft>
                <a:spcPts val="0"/>
              </a:spcAft>
              <a:buFont typeface="Courier New" panose="02070309020205020404" pitchFamily="49" charset="0"/>
              <a:buChar char="o"/>
            </a:pPr>
            <a:r>
              <a:rPr lang="es-ES" sz="1200" kern="0" dirty="0">
                <a:effectLst/>
                <a:latin typeface="Arial" panose="020B0604020202020204" pitchFamily="34" charset="0"/>
                <a:ea typeface="Arial" panose="020B0604020202020204" pitchFamily="34" charset="0"/>
              </a:rPr>
              <a:t>Equipos especiales.</a:t>
            </a:r>
            <a:endParaRPr lang="en-US" sz="1200" dirty="0"/>
          </a:p>
        </p:txBody>
      </p:sp>
      <p:sp>
        <p:nvSpPr>
          <p:cNvPr id="16" name="CuadroTexto 15">
            <a:extLst>
              <a:ext uri="{FF2B5EF4-FFF2-40B4-BE49-F238E27FC236}">
                <a16:creationId xmlns:a16="http://schemas.microsoft.com/office/drawing/2014/main" id="{3161D657-C41C-7A21-96BD-DB0F074304BA}"/>
              </a:ext>
            </a:extLst>
          </p:cNvPr>
          <p:cNvSpPr txBox="1"/>
          <p:nvPr/>
        </p:nvSpPr>
        <p:spPr>
          <a:xfrm>
            <a:off x="244663" y="6180287"/>
            <a:ext cx="6582710" cy="1311128"/>
          </a:xfrm>
          <a:prstGeom prst="rect">
            <a:avLst/>
          </a:prstGeom>
          <a:noFill/>
        </p:spPr>
        <p:txBody>
          <a:bodyPr wrap="square">
            <a:spAutoFit/>
          </a:bodyPr>
          <a:lstStyle/>
          <a:p>
            <a:pPr marL="0" marR="530860" algn="just">
              <a:lnSpc>
                <a:spcPct val="115000"/>
              </a:lnSpc>
              <a:spcBef>
                <a:spcPts val="560"/>
              </a:spcBef>
              <a:spcAft>
                <a:spcPts val="0"/>
              </a:spcAft>
            </a:pPr>
            <a:r>
              <a:rPr lang="es-ES" sz="1200" dirty="0">
                <a:effectLst/>
                <a:latin typeface="Arial" panose="020B0604020202020204" pitchFamily="34" charset="0"/>
                <a:ea typeface="Arial" panose="020B0604020202020204" pitchFamily="34" charset="0"/>
              </a:rPr>
              <a:t>En todos los casos ejecutamos nuestros trabajos cumpliendo con los requisitos, normas y códigos internacionales solicitados por los clientes como ser, API, ASME, TEMA, ANSI, ASTM, AD MERBLATER, IRAM y las normas internas de nuestros clientes.</a:t>
            </a:r>
            <a:endParaRPr lang="en-US" sz="1200" dirty="0">
              <a:effectLst/>
              <a:latin typeface="Arial" panose="020B0604020202020204" pitchFamily="34" charset="0"/>
              <a:ea typeface="Arial" panose="020B0604020202020204" pitchFamily="34" charset="0"/>
            </a:endParaRPr>
          </a:p>
          <a:p>
            <a:r>
              <a:rPr lang="es-ES" sz="1200" kern="0" dirty="0">
                <a:effectLst/>
                <a:latin typeface="Arial" panose="020B0604020202020204" pitchFamily="34" charset="0"/>
                <a:ea typeface="Arial" panose="020B0604020202020204" pitchFamily="34" charset="0"/>
              </a:rPr>
              <a:t>Construimos equipos a partir de materiales según requerimientos, en acero al carbono, inoxidables, aleados y latones tipo almirantazgo y otros.</a:t>
            </a:r>
            <a:endParaRPr lang="en-US" sz="1200" dirty="0"/>
          </a:p>
        </p:txBody>
      </p:sp>
      <p:sp>
        <p:nvSpPr>
          <p:cNvPr id="18" name="CuadroTexto 17">
            <a:extLst>
              <a:ext uri="{FF2B5EF4-FFF2-40B4-BE49-F238E27FC236}">
                <a16:creationId xmlns:a16="http://schemas.microsoft.com/office/drawing/2014/main" id="{0B5A2104-865D-73F6-056C-5C6D1A8D2CF2}"/>
              </a:ext>
            </a:extLst>
          </p:cNvPr>
          <p:cNvSpPr txBox="1"/>
          <p:nvPr/>
        </p:nvSpPr>
        <p:spPr>
          <a:xfrm>
            <a:off x="244662" y="7762924"/>
            <a:ext cx="6460937" cy="1136145"/>
          </a:xfrm>
          <a:prstGeom prst="rect">
            <a:avLst/>
          </a:prstGeom>
          <a:noFill/>
        </p:spPr>
        <p:txBody>
          <a:bodyPr wrap="square">
            <a:spAutoFit/>
          </a:bodyPr>
          <a:lstStyle/>
          <a:p>
            <a:pPr marL="0" marR="114300" algn="just">
              <a:lnSpc>
                <a:spcPct val="115000"/>
              </a:lnSpc>
              <a:spcBef>
                <a:spcPts val="285"/>
              </a:spcBef>
              <a:spcAft>
                <a:spcPts val="0"/>
              </a:spcAft>
            </a:pPr>
            <a:r>
              <a:rPr lang="es-ES" sz="1200" dirty="0">
                <a:effectLst/>
                <a:latin typeface="Arial" panose="020B0604020202020204" pitchFamily="34" charset="0"/>
                <a:ea typeface="Arial" panose="020B0604020202020204" pitchFamily="34" charset="0"/>
              </a:rPr>
              <a:t>Nuestra Planta Industrial cuenta con una superficie total cubierta de 2600 m</a:t>
            </a:r>
            <a:r>
              <a:rPr lang="es-ES" sz="1200" baseline="30000" dirty="0">
                <a:effectLst/>
                <a:latin typeface="Arial" panose="020B0604020202020204" pitchFamily="34" charset="0"/>
                <a:ea typeface="Arial" panose="020B0604020202020204" pitchFamily="34" charset="0"/>
              </a:rPr>
              <a:t>2</a:t>
            </a:r>
            <a:r>
              <a:rPr lang="es-ES" sz="1200" dirty="0">
                <a:effectLst/>
                <a:latin typeface="Arial" panose="020B0604020202020204" pitchFamily="34" charset="0"/>
                <a:ea typeface="Arial" panose="020B0604020202020204" pitchFamily="34" charset="0"/>
              </a:rPr>
              <a:t> que cuenta con planta de fabricación, oficinas y depósitos, vestuarios y sanitarios.</a:t>
            </a:r>
            <a:endParaRPr lang="en-US" sz="1200" dirty="0">
              <a:effectLst/>
              <a:latin typeface="Arial" panose="020B0604020202020204" pitchFamily="34" charset="0"/>
              <a:ea typeface="Arial" panose="020B0604020202020204" pitchFamily="34" charset="0"/>
            </a:endParaRPr>
          </a:p>
          <a:p>
            <a:pPr marL="0" marR="114300" algn="just">
              <a:lnSpc>
                <a:spcPct val="115000"/>
              </a:lnSpc>
              <a:spcBef>
                <a:spcPts val="0"/>
              </a:spcBef>
              <a:spcAft>
                <a:spcPts val="0"/>
              </a:spcAft>
            </a:pPr>
            <a:r>
              <a:rPr lang="es-ES" sz="1200" dirty="0">
                <a:effectLst/>
                <a:latin typeface="Arial" panose="020B0604020202020204" pitchFamily="34" charset="0"/>
                <a:ea typeface="Arial" panose="020B0604020202020204" pitchFamily="34" charset="0"/>
              </a:rPr>
              <a:t>Las 2 naves que componen la Planta están equipadas con puentes grúas, cilindradoras de gran y mediano porte, pantógrafo de corte por plasma, máquinas de soldar manual, semiautomáticas y de arco sumergido.</a:t>
            </a:r>
            <a:endParaRPr lang="en-US" sz="1200" dirty="0">
              <a:effectLst/>
              <a:latin typeface="Arial" panose="020B0604020202020204" pitchFamily="34" charset="0"/>
              <a:ea typeface="Arial" panose="020B0604020202020204" pitchFamily="34" charset="0"/>
            </a:endParaRPr>
          </a:p>
        </p:txBody>
      </p:sp>
      <p:sp>
        <p:nvSpPr>
          <p:cNvPr id="20" name="CuadroTexto 19">
            <a:extLst>
              <a:ext uri="{FF2B5EF4-FFF2-40B4-BE49-F238E27FC236}">
                <a16:creationId xmlns:a16="http://schemas.microsoft.com/office/drawing/2014/main" id="{07986548-38A8-85A8-8AF6-593DB34980F3}"/>
              </a:ext>
            </a:extLst>
          </p:cNvPr>
          <p:cNvSpPr txBox="1"/>
          <p:nvPr/>
        </p:nvSpPr>
        <p:spPr>
          <a:xfrm>
            <a:off x="152400" y="9059650"/>
            <a:ext cx="1371268" cy="221856"/>
          </a:xfrm>
          <a:prstGeom prst="rect">
            <a:avLst/>
          </a:prstGeom>
          <a:noFill/>
        </p:spPr>
        <p:txBody>
          <a:bodyPr wrap="square">
            <a:spAutoFit/>
          </a:bodyPr>
          <a:lstStyle/>
          <a:p>
            <a:pPr marR="530860" lvl="0" algn="ctr">
              <a:lnSpc>
                <a:spcPct val="115000"/>
              </a:lnSpc>
              <a:spcBef>
                <a:spcPts val="0"/>
              </a:spcBef>
              <a:spcAft>
                <a:spcPts val="0"/>
              </a:spcAft>
            </a:pPr>
            <a:r>
              <a:rPr lang="en-US" sz="800" b="1" dirty="0">
                <a:latin typeface="Arial" panose="020B0604020202020204" pitchFamily="34" charset="0"/>
                <a:ea typeface="Arial" panose="020B0604020202020204" pitchFamily="34" charset="0"/>
              </a:rPr>
              <a:t>HOJA 2 DE 3</a:t>
            </a:r>
            <a:endParaRPr lang="en-US" sz="800" b="1"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361118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descr="Imagen que contiene Texto&#10;&#10;Descripción generada automáticamente">
            <a:extLst>
              <a:ext uri="{FF2B5EF4-FFF2-40B4-BE49-F238E27FC236}">
                <a16:creationId xmlns:a16="http://schemas.microsoft.com/office/drawing/2014/main" id="{9FDF3C93-A8A1-EFA5-FDB9-F2773F7D91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769" y="9796"/>
            <a:ext cx="3827629" cy="930730"/>
          </a:xfrm>
          <a:prstGeom prst="rect">
            <a:avLst/>
          </a:prstGeom>
          <a:noFill/>
          <a:ln>
            <a:noFill/>
          </a:ln>
        </p:spPr>
      </p:pic>
      <p:sp>
        <p:nvSpPr>
          <p:cNvPr id="19" name="CuadroTexto 18">
            <a:extLst>
              <a:ext uri="{FF2B5EF4-FFF2-40B4-BE49-F238E27FC236}">
                <a16:creationId xmlns:a16="http://schemas.microsoft.com/office/drawing/2014/main" id="{21B402F5-05A1-C314-77B2-90514975630C}"/>
              </a:ext>
            </a:extLst>
          </p:cNvPr>
          <p:cNvSpPr txBox="1"/>
          <p:nvPr/>
        </p:nvSpPr>
        <p:spPr>
          <a:xfrm>
            <a:off x="152400" y="9238040"/>
            <a:ext cx="6515100" cy="553998"/>
          </a:xfrm>
          <a:prstGeom prst="rect">
            <a:avLst/>
          </a:prstGeom>
          <a:noFill/>
        </p:spPr>
        <p:txBody>
          <a:bodyPr wrap="square">
            <a:spAutoFit/>
          </a:bodyPr>
          <a:lstStyle/>
          <a:p>
            <a:pPr marL="0" marR="0" algn="ctr">
              <a:spcBef>
                <a:spcPts val="0"/>
              </a:spcBef>
              <a:spcAft>
                <a:spcPts val="0"/>
              </a:spcAft>
            </a:pPr>
            <a:r>
              <a:rPr lang="es-AR" sz="1000" b="1" dirty="0">
                <a:effectLst/>
                <a:latin typeface="Arial" panose="020B0604020202020204" pitchFamily="34" charset="0"/>
                <a:ea typeface="Arial" panose="020B0604020202020204" pitchFamily="34" charset="0"/>
              </a:rPr>
              <a:t>EEUU 3480 Parque Industrial (8103) – Ing. White – Bahía Blanca (Bs. As.)</a:t>
            </a:r>
            <a:endParaRPr lang="en-US" sz="1000" dirty="0">
              <a:effectLst/>
              <a:latin typeface="Arial" panose="020B0604020202020204" pitchFamily="34" charset="0"/>
              <a:ea typeface="Arial" panose="020B0604020202020204" pitchFamily="34" charset="0"/>
            </a:endParaRPr>
          </a:p>
          <a:p>
            <a:pPr marL="0" marR="0" algn="ctr">
              <a:spcBef>
                <a:spcPts val="0"/>
              </a:spcBef>
              <a:spcAft>
                <a:spcPts val="0"/>
              </a:spcAft>
            </a:pPr>
            <a:r>
              <a:rPr lang="es-AR" sz="1000" b="1" dirty="0">
                <a:effectLst/>
                <a:latin typeface="Arial" panose="020B0604020202020204" pitchFamily="34" charset="0"/>
                <a:ea typeface="Arial" panose="020B0604020202020204" pitchFamily="34" charset="0"/>
              </a:rPr>
              <a:t>Oficina técnico–comercial – Perito Moreno (Sta. Cruz) TEL: (+54 291) 459 2121- (+54 291) 154- 314762</a:t>
            </a:r>
            <a:endParaRPr lang="en-US" sz="1000" dirty="0">
              <a:effectLst/>
              <a:latin typeface="Arial" panose="020B0604020202020204" pitchFamily="34" charset="0"/>
              <a:ea typeface="Arial" panose="020B0604020202020204" pitchFamily="34" charset="0"/>
            </a:endParaRPr>
          </a:p>
          <a:p>
            <a:pPr marL="0" marR="0" algn="ctr">
              <a:spcBef>
                <a:spcPts val="0"/>
              </a:spcBef>
              <a:spcAft>
                <a:spcPts val="0"/>
              </a:spcAft>
              <a:tabLst>
                <a:tab pos="2971800" algn="ctr"/>
                <a:tab pos="5943600" algn="r"/>
              </a:tabLst>
            </a:pPr>
            <a:r>
              <a:rPr lang="es-AR" sz="1000" b="1" dirty="0">
                <a:effectLst/>
                <a:latin typeface="Arial" panose="020B0604020202020204" pitchFamily="34" charset="0"/>
                <a:ea typeface="Arial" panose="020B0604020202020204" pitchFamily="34" charset="0"/>
              </a:rPr>
              <a:t>E-mail: Jordan.geopetrol.industrial@gmail.com / www.geopetrol-industrial.com</a:t>
            </a:r>
            <a:endParaRPr lang="en-US" sz="1000" dirty="0">
              <a:effectLst/>
              <a:latin typeface="Arial" panose="020B0604020202020204" pitchFamily="34" charset="0"/>
              <a:ea typeface="Arial" panose="020B0604020202020204" pitchFamily="34" charset="0"/>
            </a:endParaRPr>
          </a:p>
        </p:txBody>
      </p:sp>
      <p:sp>
        <p:nvSpPr>
          <p:cNvPr id="20" name="CuadroTexto 19">
            <a:extLst>
              <a:ext uri="{FF2B5EF4-FFF2-40B4-BE49-F238E27FC236}">
                <a16:creationId xmlns:a16="http://schemas.microsoft.com/office/drawing/2014/main" id="{07986548-38A8-85A8-8AF6-593DB34980F3}"/>
              </a:ext>
            </a:extLst>
          </p:cNvPr>
          <p:cNvSpPr txBox="1"/>
          <p:nvPr/>
        </p:nvSpPr>
        <p:spPr>
          <a:xfrm>
            <a:off x="152400" y="9059650"/>
            <a:ext cx="1371268" cy="221856"/>
          </a:xfrm>
          <a:prstGeom prst="rect">
            <a:avLst/>
          </a:prstGeom>
          <a:noFill/>
        </p:spPr>
        <p:txBody>
          <a:bodyPr wrap="square">
            <a:spAutoFit/>
          </a:bodyPr>
          <a:lstStyle/>
          <a:p>
            <a:pPr marR="530860" lvl="0" algn="ctr">
              <a:lnSpc>
                <a:spcPct val="115000"/>
              </a:lnSpc>
              <a:spcBef>
                <a:spcPts val="0"/>
              </a:spcBef>
              <a:spcAft>
                <a:spcPts val="0"/>
              </a:spcAft>
            </a:pPr>
            <a:r>
              <a:rPr lang="en-US" sz="800" b="1" dirty="0">
                <a:latin typeface="Arial" panose="020B0604020202020204" pitchFamily="34" charset="0"/>
                <a:ea typeface="Arial" panose="020B0604020202020204" pitchFamily="34" charset="0"/>
              </a:rPr>
              <a:t>HOJA 3 DE 3</a:t>
            </a:r>
            <a:endParaRPr lang="en-US" sz="800" b="1" dirty="0">
              <a:effectLst/>
              <a:latin typeface="Arial" panose="020B0604020202020204" pitchFamily="34" charset="0"/>
              <a:ea typeface="Arial" panose="020B0604020202020204" pitchFamily="34" charset="0"/>
            </a:endParaRPr>
          </a:p>
        </p:txBody>
      </p:sp>
      <p:pic>
        <p:nvPicPr>
          <p:cNvPr id="4" name="Imagen 3">
            <a:extLst>
              <a:ext uri="{FF2B5EF4-FFF2-40B4-BE49-F238E27FC236}">
                <a16:creationId xmlns:a16="http://schemas.microsoft.com/office/drawing/2014/main" id="{B04E835C-C0A4-B143-E7FE-45B63F75BB47}"/>
              </a:ext>
            </a:extLst>
          </p:cNvPr>
          <p:cNvPicPr>
            <a:picLocks noChangeAspect="1"/>
          </p:cNvPicPr>
          <p:nvPr/>
        </p:nvPicPr>
        <p:blipFill>
          <a:blip r:embed="rId3"/>
          <a:stretch>
            <a:fillRect/>
          </a:stretch>
        </p:blipFill>
        <p:spPr>
          <a:xfrm>
            <a:off x="5192487" y="9796"/>
            <a:ext cx="1645825" cy="2058490"/>
          </a:xfrm>
          <a:prstGeom prst="rect">
            <a:avLst/>
          </a:prstGeom>
        </p:spPr>
      </p:pic>
      <p:sp>
        <p:nvSpPr>
          <p:cNvPr id="6" name="CuadroTexto 5">
            <a:extLst>
              <a:ext uri="{FF2B5EF4-FFF2-40B4-BE49-F238E27FC236}">
                <a16:creationId xmlns:a16="http://schemas.microsoft.com/office/drawing/2014/main" id="{E4659989-3136-8683-1216-8A14BDCD955D}"/>
              </a:ext>
            </a:extLst>
          </p:cNvPr>
          <p:cNvSpPr txBox="1"/>
          <p:nvPr/>
        </p:nvSpPr>
        <p:spPr>
          <a:xfrm>
            <a:off x="182987" y="1325786"/>
            <a:ext cx="4944188" cy="1680460"/>
          </a:xfrm>
          <a:prstGeom prst="rect">
            <a:avLst/>
          </a:prstGeom>
          <a:noFill/>
        </p:spPr>
        <p:txBody>
          <a:bodyPr wrap="square">
            <a:spAutoFit/>
          </a:bodyPr>
          <a:lstStyle/>
          <a:p>
            <a:pPr marL="0" marR="114300" algn="just">
              <a:lnSpc>
                <a:spcPct val="115000"/>
              </a:lnSpc>
              <a:spcBef>
                <a:spcPts val="0"/>
              </a:spcBef>
              <a:spcAft>
                <a:spcPts val="0"/>
              </a:spcAft>
            </a:pPr>
            <a:r>
              <a:rPr lang="es-ES" sz="1200" dirty="0">
                <a:effectLst/>
                <a:latin typeface="Arial" panose="020B0604020202020204" pitchFamily="34" charset="0"/>
                <a:ea typeface="Arial" panose="020B0604020202020204" pitchFamily="34" charset="0"/>
              </a:rPr>
              <a:t>Además, estamos en proceso de construcción de una sala separada de pintura, arenado / granallado de aproximadamente 300 m</a:t>
            </a:r>
            <a:r>
              <a:rPr lang="es-ES" sz="1200" baseline="30000" dirty="0">
                <a:effectLst/>
                <a:latin typeface="Arial" panose="020B0604020202020204" pitchFamily="34" charset="0"/>
                <a:ea typeface="Arial" panose="020B0604020202020204" pitchFamily="34" charset="0"/>
              </a:rPr>
              <a:t>2</a:t>
            </a:r>
            <a:r>
              <a:rPr lang="es-ES" sz="1200" dirty="0">
                <a:effectLst/>
                <a:latin typeface="Arial" panose="020B0604020202020204" pitchFamily="34" charset="0"/>
                <a:ea typeface="Arial" panose="020B0604020202020204" pitchFamily="34" charset="0"/>
              </a:rPr>
              <a:t> para piezas conformadas de gran porte y una nave cerrada acondicionada para la aplicación de pintura industriales.</a:t>
            </a:r>
            <a:endParaRPr lang="en-US" sz="1200" dirty="0">
              <a:effectLst/>
              <a:latin typeface="Arial" panose="020B0604020202020204" pitchFamily="34" charset="0"/>
              <a:ea typeface="Arial" panose="020B0604020202020204" pitchFamily="34" charset="0"/>
            </a:endParaRPr>
          </a:p>
          <a:p>
            <a:r>
              <a:rPr lang="es-ES" sz="1200" kern="0" dirty="0">
                <a:effectLst/>
                <a:latin typeface="Arial" panose="020B0604020202020204" pitchFamily="34" charset="0"/>
                <a:ea typeface="Arial" panose="020B0604020202020204" pitchFamily="34" charset="0"/>
              </a:rPr>
              <a:t>Hemos desarrollado una vasta experiencia en trabajos de protección anticorrosiva de grandes tanques recipientes y estructuras, con aplicación de pinturas </a:t>
            </a:r>
            <a:r>
              <a:rPr lang="es-ES" sz="1200" kern="0" dirty="0" err="1">
                <a:effectLst/>
                <a:latin typeface="Arial" panose="020B0604020202020204" pitchFamily="34" charset="0"/>
                <a:ea typeface="Arial" panose="020B0604020202020204" pitchFamily="34" charset="0"/>
              </a:rPr>
              <a:t>epóxicas</a:t>
            </a:r>
            <a:r>
              <a:rPr lang="es-ES" sz="1200" kern="0" dirty="0">
                <a:effectLst/>
                <a:latin typeface="Arial" panose="020B0604020202020204" pitchFamily="34" charset="0"/>
                <a:ea typeface="Arial" panose="020B0604020202020204" pitchFamily="34" charset="0"/>
              </a:rPr>
              <a:t>, fenólicas, </a:t>
            </a:r>
            <a:r>
              <a:rPr lang="es-ES" sz="1200" kern="0" dirty="0" err="1">
                <a:effectLst/>
                <a:latin typeface="Arial" panose="020B0604020202020204" pitchFamily="34" charset="0"/>
                <a:ea typeface="Arial" panose="020B0604020202020204" pitchFamily="34" charset="0"/>
              </a:rPr>
              <a:t>poliuretánicas</a:t>
            </a:r>
            <a:r>
              <a:rPr lang="es-ES" sz="1200" kern="0" dirty="0">
                <a:effectLst/>
                <a:latin typeface="Arial" panose="020B0604020202020204" pitchFamily="34" charset="0"/>
                <a:ea typeface="Arial" panose="020B0604020202020204" pitchFamily="34" charset="0"/>
              </a:rPr>
              <a:t> y acrílicas, por sistema de aplicación tipo </a:t>
            </a:r>
            <a:r>
              <a:rPr lang="es-ES" sz="1200" kern="0" dirty="0" err="1">
                <a:effectLst/>
                <a:latin typeface="Arial" panose="020B0604020202020204" pitchFamily="34" charset="0"/>
                <a:ea typeface="Arial" panose="020B0604020202020204" pitchFamily="34" charset="0"/>
              </a:rPr>
              <a:t>airless</a:t>
            </a:r>
            <a:r>
              <a:rPr lang="es-ES" sz="1200" kern="0" dirty="0">
                <a:effectLst/>
                <a:latin typeface="Arial" panose="020B0604020202020204" pitchFamily="34" charset="0"/>
                <a:ea typeface="Arial" panose="020B0604020202020204" pitchFamily="34" charset="0"/>
              </a:rPr>
              <a:t>.</a:t>
            </a:r>
            <a:endParaRPr lang="en-US" sz="1200" dirty="0"/>
          </a:p>
        </p:txBody>
      </p:sp>
      <p:pic>
        <p:nvPicPr>
          <p:cNvPr id="7" name="Imagen 6" descr="estructuras_estructura-05">
            <a:extLst>
              <a:ext uri="{FF2B5EF4-FFF2-40B4-BE49-F238E27FC236}">
                <a16:creationId xmlns:a16="http://schemas.microsoft.com/office/drawing/2014/main" id="{A87C6986-5E9A-77D3-F551-9B79C9985B8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50819" y="4790140"/>
            <a:ext cx="3794760" cy="2108835"/>
          </a:xfrm>
          <a:prstGeom prst="rect">
            <a:avLst/>
          </a:prstGeom>
          <a:noFill/>
          <a:ln>
            <a:noFill/>
          </a:ln>
        </p:spPr>
      </p:pic>
      <p:sp>
        <p:nvSpPr>
          <p:cNvPr id="9" name="CuadroTexto 8">
            <a:extLst>
              <a:ext uri="{FF2B5EF4-FFF2-40B4-BE49-F238E27FC236}">
                <a16:creationId xmlns:a16="http://schemas.microsoft.com/office/drawing/2014/main" id="{338FCB69-26C4-E950-13DC-C21955D39B7A}"/>
              </a:ext>
            </a:extLst>
          </p:cNvPr>
          <p:cNvSpPr txBox="1"/>
          <p:nvPr/>
        </p:nvSpPr>
        <p:spPr>
          <a:xfrm>
            <a:off x="185061" y="3128533"/>
            <a:ext cx="6482440" cy="1348511"/>
          </a:xfrm>
          <a:prstGeom prst="rect">
            <a:avLst/>
          </a:prstGeom>
          <a:noFill/>
        </p:spPr>
        <p:txBody>
          <a:bodyPr wrap="square">
            <a:spAutoFit/>
          </a:bodyPr>
          <a:lstStyle/>
          <a:p>
            <a:pPr marL="0" marR="57150" algn="just">
              <a:lnSpc>
                <a:spcPct val="115000"/>
              </a:lnSpc>
              <a:spcBef>
                <a:spcPts val="0"/>
              </a:spcBef>
              <a:spcAft>
                <a:spcPts val="0"/>
              </a:spcAft>
            </a:pPr>
            <a:r>
              <a:rPr lang="es-ES" sz="1200" dirty="0">
                <a:effectLst/>
                <a:latin typeface="Arial" panose="020B0604020202020204" pitchFamily="34" charset="0"/>
                <a:ea typeface="Arial" panose="020B0604020202020204" pitchFamily="34" charset="0"/>
              </a:rPr>
              <a:t>En cuanto a las actividades de “Montajes Industriales” las cuales desarrollamos en nuestro país, contamos para su desarrollo con personal idóneo el cual se desplaza en vehículos de la empresa conectados por telefonía móvil, disponiendo de obradores fijos y transportables, medios de elevación, grúas e </a:t>
            </a:r>
            <a:r>
              <a:rPr lang="es-ES" sz="1200" dirty="0" err="1">
                <a:effectLst/>
                <a:latin typeface="Arial" panose="020B0604020202020204" pitchFamily="34" charset="0"/>
                <a:ea typeface="Arial" panose="020B0604020202020204" pitchFamily="34" charset="0"/>
              </a:rPr>
              <a:t>hidrogrúas</a:t>
            </a:r>
            <a:r>
              <a:rPr lang="es-ES" sz="1200" dirty="0">
                <a:effectLst/>
                <a:latin typeface="Arial" panose="020B0604020202020204" pitchFamily="34" charset="0"/>
                <a:ea typeface="Arial" panose="020B0604020202020204" pitchFamily="34" charset="0"/>
              </a:rPr>
              <a:t>, equipos de soldadura por arco de distintos tipos, elementos de seguridad y dispositivos de control y medición cuyo detalle podrán ver en los apartados correspondientes.</a:t>
            </a:r>
            <a:endParaRPr lang="en-US" sz="1200" dirty="0">
              <a:effectLst/>
              <a:latin typeface="Arial" panose="020B0604020202020204" pitchFamily="34" charset="0"/>
              <a:ea typeface="Arial" panose="020B0604020202020204" pitchFamily="34" charset="0"/>
            </a:endParaRPr>
          </a:p>
        </p:txBody>
      </p:sp>
      <p:sp>
        <p:nvSpPr>
          <p:cNvPr id="12" name="CuadroTexto 11">
            <a:extLst>
              <a:ext uri="{FF2B5EF4-FFF2-40B4-BE49-F238E27FC236}">
                <a16:creationId xmlns:a16="http://schemas.microsoft.com/office/drawing/2014/main" id="{BC4C36CA-4C87-1A82-754D-AEDE6BB1E8C1}"/>
              </a:ext>
            </a:extLst>
          </p:cNvPr>
          <p:cNvSpPr txBox="1"/>
          <p:nvPr/>
        </p:nvSpPr>
        <p:spPr>
          <a:xfrm>
            <a:off x="182987" y="4741251"/>
            <a:ext cx="2567832" cy="2197974"/>
          </a:xfrm>
          <a:prstGeom prst="rect">
            <a:avLst/>
          </a:prstGeom>
          <a:noFill/>
        </p:spPr>
        <p:txBody>
          <a:bodyPr wrap="square">
            <a:spAutoFit/>
          </a:bodyPr>
          <a:lstStyle/>
          <a:p>
            <a:pPr marL="0" marR="57150">
              <a:lnSpc>
                <a:spcPct val="115000"/>
              </a:lnSpc>
              <a:spcBef>
                <a:spcPts val="0"/>
              </a:spcBef>
              <a:spcAft>
                <a:spcPts val="0"/>
              </a:spcAft>
            </a:pPr>
            <a:r>
              <a:rPr lang="es-ES" sz="1200" dirty="0">
                <a:effectLst/>
                <a:latin typeface="Arial" panose="020B0604020202020204" pitchFamily="34" charset="0"/>
                <a:ea typeface="Arial" panose="020B0604020202020204" pitchFamily="34" charset="0"/>
              </a:rPr>
              <a:t>Para el montaje de los tanques API además de contar con los sistemas tradicionales por medio de grúas, hemos desarrollado el montaje de estos tanques por el método de escaladores hidráulicos que permiten realizar el montaje a nivel de piso reduciendo de esta manera los trabajos en altura.</a:t>
            </a:r>
            <a:endParaRPr lang="en-US" sz="1200" dirty="0">
              <a:effectLst/>
              <a:latin typeface="Arial" panose="020B0604020202020204" pitchFamily="34" charset="0"/>
              <a:ea typeface="Arial" panose="020B0604020202020204" pitchFamily="34" charset="0"/>
            </a:endParaRPr>
          </a:p>
        </p:txBody>
      </p:sp>
      <p:sp>
        <p:nvSpPr>
          <p:cNvPr id="17" name="CuadroTexto 16">
            <a:extLst>
              <a:ext uri="{FF2B5EF4-FFF2-40B4-BE49-F238E27FC236}">
                <a16:creationId xmlns:a16="http://schemas.microsoft.com/office/drawing/2014/main" id="{547EE77E-7D60-0D95-2746-C0FCF720059D}"/>
              </a:ext>
            </a:extLst>
          </p:cNvPr>
          <p:cNvSpPr txBox="1"/>
          <p:nvPr/>
        </p:nvSpPr>
        <p:spPr>
          <a:xfrm>
            <a:off x="182986" y="7278801"/>
            <a:ext cx="6482439" cy="711413"/>
          </a:xfrm>
          <a:prstGeom prst="rect">
            <a:avLst/>
          </a:prstGeom>
          <a:noFill/>
        </p:spPr>
        <p:txBody>
          <a:bodyPr wrap="square">
            <a:spAutoFit/>
          </a:bodyPr>
          <a:lstStyle/>
          <a:p>
            <a:pPr marL="0" marR="57150">
              <a:lnSpc>
                <a:spcPct val="115000"/>
              </a:lnSpc>
              <a:spcBef>
                <a:spcPts val="0"/>
              </a:spcBef>
              <a:spcAft>
                <a:spcPts val="0"/>
              </a:spcAft>
            </a:pPr>
            <a:r>
              <a:rPr lang="es-ES" sz="1200" dirty="0">
                <a:effectLst/>
                <a:latin typeface="Arial" panose="020B0604020202020204" pitchFamily="34" charset="0"/>
                <a:ea typeface="Arial" panose="020B0604020202020204" pitchFamily="34" charset="0"/>
              </a:rPr>
              <a:t>Finalmente nos es grato informarles que estamos permanentemente analizando nuestros procesos a fin de lograr con su nuevo aporte, mayor competitividad y menores plazos de entrega, requerimiento este que reclama permanentemente el Mercado.</a:t>
            </a:r>
            <a:endParaRPr lang="en-US" sz="12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7438899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92</TotalTime>
  <Words>866</Words>
  <Application>Microsoft Office PowerPoint</Application>
  <PresentationFormat>A4 (210 x 297 mm)</PresentationFormat>
  <Paragraphs>49</Paragraphs>
  <Slides>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vt:i4>
      </vt:variant>
    </vt:vector>
  </HeadingPairs>
  <TitlesOfParts>
    <vt:vector size="10" baseType="lpstr">
      <vt:lpstr>Aptos</vt:lpstr>
      <vt:lpstr>Arial</vt:lpstr>
      <vt:lpstr>Century Gothic</vt:lpstr>
      <vt:lpstr>Courier New</vt:lpstr>
      <vt:lpstr>Symbol</vt:lpstr>
      <vt:lpstr>Wingdings 3</vt:lpstr>
      <vt:lpstr>Ion</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admin</dc:creator>
  <cp:lastModifiedBy>admin</cp:lastModifiedBy>
  <cp:revision>6</cp:revision>
  <dcterms:created xsi:type="dcterms:W3CDTF">2024-03-18T00:11:45Z</dcterms:created>
  <dcterms:modified xsi:type="dcterms:W3CDTF">2024-03-27T01:32:40Z</dcterms:modified>
</cp:coreProperties>
</file>